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p15="http://schemas.microsoft.com/office/powerpoint/2012/main" embedTrueTypeFonts="1">
  <p:sldMasterIdLst>
    <p:sldMasterId r:id="rId1" id="2147483648"/>
  </p:sldMasterIdLst>
  <p:sldIdLst>
    <p:sldId r:id="rId2" id="257"/>
    <p:sldId r:id="rId3" id="258"/>
    <p:sldId r:id="rId4" id="272"/>
    <p:sldId r:id="rId5" id="273"/>
    <p:sldId r:id="rId6" id="262"/>
    <p:sldId r:id="rId7" id="263"/>
    <p:sldId r:id="rId8" id="264"/>
    <p:sldId r:id="rId9" id="265"/>
    <p:sldId r:id="rId10" id="266"/>
    <p:sldId r:id="rId11" id="276"/>
    <p:sldId r:id="rId12" id="268"/>
    <p:sldId r:id="rId13" id="269"/>
  </p:sldIdLst>
  <p:sldSz cx="12192000" cy="6858000"/>
  <p:notesSz cx="6858000" cy="9144000"/>
  <p:embeddedFontLst>
    <p:embeddedFont>
      <p:font charset="-127" panose="020B0503020000020004" pitchFamily="34" typeface="맑은 고딕"/>
      <p:regular r:id="rId14"/>
      <p:bold r:id="rId15"/>
    </p:embeddedFont>
    <p:embeddedFont>
      <p:font charset="-127" panose="02020600000000000000" pitchFamily="18" typeface="a꽃피는봄"/>
      <p:regular r:id="rId16"/>
    </p:embeddedFont>
    <p:embeddedFont>
      <p:font charset="-127" panose="02020600000000000000" pitchFamily="18" typeface="a뉴굴림4"/>
      <p:regular r:id="rId17"/>
    </p:embeddedFont>
  </p:embeddedFontLst>
  <p:defaultTextStyle>
    <a:defPPr>
      <a:defRPr lang="ko-KR"/>
    </a:defPPr>
    <a:lvl1pPr eaLnBrk="1" defTabSz="914400" latinLnBrk="1" rtl="0" marL="0" hangingPunct="1" algn="l">
      <a:defRPr kern="1200" sz="1800">
        <a:solidFill>
          <a:schemeClr val="tx1"/>
        </a:solidFill>
        <a:latin typeface="+mn-lt"/>
        <a:ea typeface="+mn-ea"/>
        <a:cs typeface="+mn-cs"/>
      </a:defRPr>
    </a:lvl1pPr>
    <a:lvl2pPr eaLnBrk="1" defTabSz="914400" latinLnBrk="1" rtl="0" marL="457200" hangingPunct="1" algn="l">
      <a:defRPr kern="1200" sz="1800">
        <a:solidFill>
          <a:schemeClr val="tx1"/>
        </a:solidFill>
        <a:latin typeface="+mn-lt"/>
        <a:ea typeface="+mn-ea"/>
        <a:cs typeface="+mn-cs"/>
      </a:defRPr>
    </a:lvl2pPr>
    <a:lvl3pPr eaLnBrk="1" defTabSz="914400" latinLnBrk="1" rtl="0" marL="914400" hangingPunct="1" algn="l">
      <a:defRPr kern="1200" sz="1800">
        <a:solidFill>
          <a:schemeClr val="tx1"/>
        </a:solidFill>
        <a:latin typeface="+mn-lt"/>
        <a:ea typeface="+mn-ea"/>
        <a:cs typeface="+mn-cs"/>
      </a:defRPr>
    </a:lvl3pPr>
    <a:lvl4pPr eaLnBrk="1" defTabSz="914400" latinLnBrk="1" rtl="0" marL="1371600" hangingPunct="1" algn="l">
      <a:defRPr kern="1200" sz="1800">
        <a:solidFill>
          <a:schemeClr val="tx1"/>
        </a:solidFill>
        <a:latin typeface="+mn-lt"/>
        <a:ea typeface="+mn-ea"/>
        <a:cs typeface="+mn-cs"/>
      </a:defRPr>
    </a:lvl4pPr>
    <a:lvl5pPr eaLnBrk="1" defTabSz="914400" latinLnBrk="1" rtl="0" marL="1828800" hangingPunct="1" algn="l">
      <a:defRPr kern="1200" sz="1800">
        <a:solidFill>
          <a:schemeClr val="tx1"/>
        </a:solidFill>
        <a:latin typeface="+mn-lt"/>
        <a:ea typeface="+mn-ea"/>
        <a:cs typeface="+mn-cs"/>
      </a:defRPr>
    </a:lvl5pPr>
    <a:lvl6pPr eaLnBrk="1" defTabSz="914400" latinLnBrk="1" rtl="0" marL="2286000" hangingPunct="1" algn="l">
      <a:defRPr kern="1200" sz="1800">
        <a:solidFill>
          <a:schemeClr val="tx1"/>
        </a:solidFill>
        <a:latin typeface="+mn-lt"/>
        <a:ea typeface="+mn-ea"/>
        <a:cs typeface="+mn-cs"/>
      </a:defRPr>
    </a:lvl6pPr>
    <a:lvl7pPr eaLnBrk="1" defTabSz="914400" latinLnBrk="1" rtl="0" marL="2743200" hangingPunct="1" algn="l">
      <a:defRPr kern="1200" sz="1800">
        <a:solidFill>
          <a:schemeClr val="tx1"/>
        </a:solidFill>
        <a:latin typeface="+mn-lt"/>
        <a:ea typeface="+mn-ea"/>
        <a:cs typeface="+mn-cs"/>
      </a:defRPr>
    </a:lvl7pPr>
    <a:lvl8pPr eaLnBrk="1" defTabSz="914400" latinLnBrk="1" rtl="0" marL="3200400" hangingPunct="1" algn="l">
      <a:defRPr kern="1200" sz="1800">
        <a:solidFill>
          <a:schemeClr val="tx1"/>
        </a:solidFill>
        <a:latin typeface="+mn-lt"/>
        <a:ea typeface="+mn-ea"/>
        <a:cs typeface="+mn-cs"/>
      </a:defRPr>
    </a:lvl8pPr>
    <a:lvl9pPr eaLnBrk="1" defTabSz="914400" latinLnBrk="1" rtl="0" marL="3657600" hangingPunct="1" algn="l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roundtripDataSignature="AMtx7mjkIhZPjTF1jfd0CHR44CGWzwviNw==" r:id="rId23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clrIdx="0" initials="" lastIdx="1" name="Windows 사용자" id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FA2C4"/>
    <a:srgbClr val="E1DE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4" autoAdjust="0"/>
    <p:restoredTop sz="94660"/>
  </p:normalViewPr>
  <p:slideViewPr>
    <p:cSldViewPr snapToGrid="0">
      <p:cViewPr varScale="1">
        <p:scale>
          <a:sx n="122" d="100"/>
          <a:sy n="122" d="100"/>
        </p:scale>
        <p:origin x="784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
<Relationships xmlns="http://schemas.openxmlformats.org/package/2006/relationships"><Relationship Type="http://schemas.openxmlformats.org/officeDocument/2006/relationships/slide" Target="slides/slide7.xml" Id="rId8"></Relationship><Relationship Type="http://schemas.openxmlformats.org/officeDocument/2006/relationships/slide" Target="slides/slide12.xml" Id="rId13"></Relationship><Relationship Type="http://schemas.openxmlformats.org/officeDocument/2006/relationships/commentAuthors" Target="commentAuthors.xml" Id="rId18"></Relationship><Relationship Type="http://schemas.openxmlformats.org/officeDocument/2006/relationships/slide" Target="slides/slide2.xml" Id="rId3"></Relationship><Relationship Type="http://schemas.openxmlformats.org/officeDocument/2006/relationships/theme" Target="theme/theme1.xml" Id="rId21"></Relationship><Relationship Type="http://schemas.openxmlformats.org/officeDocument/2006/relationships/slide" Target="slides/slide6.xml" Id="rId7"></Relationship><Relationship Type="http://schemas.openxmlformats.org/officeDocument/2006/relationships/slide" Target="slides/slide11.xml" Id="rId12"></Relationship><Relationship Type="http://schemas.openxmlformats.org/officeDocument/2006/relationships/font" Target="fonts/font4.fntdata" Id="rId17"></Relationship><Relationship Type="http://schemas.openxmlformats.org/officeDocument/2006/relationships/slide" Target="slides/slide1.xml" Id="rId2"></Relationship><Relationship Type="http://schemas.openxmlformats.org/officeDocument/2006/relationships/font" Target="fonts/font3.fntdata" Id="rId16"></Relationship><Relationship Type="http://schemas.openxmlformats.org/officeDocument/2006/relationships/viewProps" Target="viewProps.xml" Id="rId20"></Relationship><Relationship Type="http://schemas.openxmlformats.org/officeDocument/2006/relationships/slideMaster" Target="slideMasters/slideMaster1.xml" Id="rId1"></Relationship><Relationship Type="http://schemas.openxmlformats.org/officeDocument/2006/relationships/slide" Target="slides/slide5.xml" Id="rId6"></Relationship><Relationship Type="http://schemas.openxmlformats.org/officeDocument/2006/relationships/slide" Target="slides/slide10.xml" Id="rId11"></Relationship><Relationship Type="http://schemas.openxmlformats.org/officeDocument/2006/relationships/slide" Target="slides/slide4.xml" Id="rId5"></Relationship><Relationship Type="http://schemas.openxmlformats.org/officeDocument/2006/relationships/font" Target="fonts/font2.fntdata" Id="rId15"></Relationship><Relationship Type="http://schemas.openxmlformats.org/officeDocument/2006/relationships/slide" Target="slides/slide9.xml" Id="rId10"></Relationship><Relationship Type="http://schemas.openxmlformats.org/officeDocument/2006/relationships/presProps" Target="presProps.xml" Id="rId19"></Relationship><Relationship Type="http://schemas.openxmlformats.org/officeDocument/2006/relationships/slide" Target="slides/slide3.xml" Id="rId4"></Relationship><Relationship Type="http://schemas.openxmlformats.org/officeDocument/2006/relationships/slide" Target="slides/slide8.xml" Id="rId9"></Relationship><Relationship Type="http://schemas.openxmlformats.org/officeDocument/2006/relationships/font" Target="fonts/font1.fntdata" Id="rId14"></Relationship><Relationship Type="http://schemas.openxmlformats.org/officeDocument/2006/relationships/tableStyles" Target="tableStyles.xml" Id="rId22"></Relationship><Relationship Target="metadata" Type="http://customschemas.google.com/relationships/presentationmetadata" Id="rId23"></Relationship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 xmlns:p15="http://schemas.microsoft.com/office/powerpoint/2012/main">
  <p:cm dt="2022-04-06T02:36:12.658" authorId="0" idx="1">
    <p:pos x="10" y="10"/>
    <p:text>3+4 / 5 선택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AXhaYHAU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018DC-C144-4943-9986-625A2F2CB00A}" type="datetimeFigureOut">
              <a:rPr lang="ko-KR" altLang="en-US" smtClean="0"/>
              <a:t>2022. 4. 13.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7F006D-7915-49DE-B643-36DA149B67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7947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018DC-C144-4943-9986-625A2F2CB00A}" type="datetimeFigureOut">
              <a:rPr lang="ko-KR" altLang="en-US" smtClean="0"/>
              <a:t>2022. 4. 13.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7F006D-7915-49DE-B643-36DA149B67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18897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018DC-C144-4943-9986-625A2F2CB00A}" type="datetimeFigureOut">
              <a:rPr lang="ko-KR" altLang="en-US" smtClean="0"/>
              <a:t>2022. 4. 13.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7F006D-7915-49DE-B643-36DA149B67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709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018DC-C144-4943-9986-625A2F2CB00A}" type="datetimeFigureOut">
              <a:rPr lang="ko-KR" altLang="en-US" smtClean="0"/>
              <a:t>2022. 4. 13.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7F006D-7915-49DE-B643-36DA149B67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16813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018DC-C144-4943-9986-625A2F2CB00A}" type="datetimeFigureOut">
              <a:rPr lang="ko-KR" altLang="en-US" smtClean="0"/>
              <a:t>2022. 4. 13.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7F006D-7915-49DE-B643-36DA149B67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30709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018DC-C144-4943-9986-625A2F2CB00A}" type="datetimeFigureOut">
              <a:rPr lang="ko-KR" altLang="en-US" smtClean="0"/>
              <a:t>2022. 4. 13.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7F006D-7915-49DE-B643-36DA149B67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44763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018DC-C144-4943-9986-625A2F2CB00A}" type="datetimeFigureOut">
              <a:rPr lang="ko-KR" altLang="en-US" smtClean="0"/>
              <a:t>2022. 4. 13.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7F006D-7915-49DE-B643-36DA149B67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10325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018DC-C144-4943-9986-625A2F2CB00A}" type="datetimeFigureOut">
              <a:rPr lang="ko-KR" altLang="en-US" smtClean="0"/>
              <a:t>2022. 4. 13.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7F006D-7915-49DE-B643-36DA149B67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47403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018DC-C144-4943-9986-625A2F2CB00A}" type="datetimeFigureOut">
              <a:rPr lang="ko-KR" altLang="en-US" smtClean="0"/>
              <a:t>2022. 4. 13.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7F006D-7915-49DE-B643-36DA149B67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18480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018DC-C144-4943-9986-625A2F2CB00A}" type="datetimeFigureOut">
              <a:rPr lang="ko-KR" altLang="en-US" smtClean="0"/>
              <a:t>2022. 4. 13.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7F006D-7915-49DE-B643-36DA149B67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51955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018DC-C144-4943-9986-625A2F2CB00A}" type="datetimeFigureOut">
              <a:rPr lang="ko-KR" altLang="en-US" smtClean="0"/>
              <a:t>2022. 4. 13.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7F006D-7915-49DE-B643-36DA149B67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47102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1DE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A018DC-C144-4943-9986-625A2F2CB00A}" type="datetimeFigureOut">
              <a:rPr lang="ko-KR" altLang="en-US" smtClean="0"/>
              <a:t>2022. 4. 13.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7F006D-7915-49DE-B643-36DA149B67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38774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2400" y="228600"/>
            <a:ext cx="11768216" cy="6398164"/>
            <a:chOff x="250580" y="325344"/>
            <a:chExt cx="17652324" cy="959724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0580" y="325344"/>
              <a:ext cx="17652324" cy="9597246"/>
            </a:xfrm>
            <a:prstGeom prst="rect">
              <a:avLst/>
            </a:prstGeom>
          </p:spPr>
        </p:pic>
      </p:grpSp>
      <p:grpSp>
        <p:nvGrpSpPr>
          <p:cNvPr id="2" name="그룹 1"/>
          <p:cNvGrpSpPr/>
          <p:nvPr/>
        </p:nvGrpSpPr>
        <p:grpSpPr>
          <a:xfrm>
            <a:off x="3432195" y="1159221"/>
            <a:ext cx="5683209" cy="4113124"/>
            <a:chOff x="5148292" y="1738831"/>
            <a:chExt cx="8524814" cy="6169687"/>
          </a:xfrm>
        </p:grpSpPr>
        <p:sp>
          <p:nvSpPr>
            <p:cNvPr id="5" name="Object 5"/>
            <p:cNvSpPr txBox="1"/>
            <p:nvPr/>
          </p:nvSpPr>
          <p:spPr>
            <a:xfrm>
              <a:off x="5148292" y="1738831"/>
              <a:ext cx="8524814" cy="152349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6000" kern="0" dirty="0" err="1">
                  <a:solidFill>
                    <a:srgbClr val="000000"/>
                  </a:solidFill>
                  <a:latin typeface="a꽃피는봄" panose="02020600000000000000" pitchFamily="18" charset="-127"/>
                  <a:ea typeface="a꽃피는봄" panose="02020600000000000000" pitchFamily="18" charset="-127"/>
                </a:rPr>
                <a:t>개발의민족</a:t>
              </a:r>
              <a:r>
                <a:rPr lang="en-US" altLang="ko-KR" sz="6000" kern="0" dirty="0">
                  <a:solidFill>
                    <a:srgbClr val="000000"/>
                  </a:solidFill>
                  <a:latin typeface="a꽃피는봄" panose="02020600000000000000" pitchFamily="18" charset="-127"/>
                  <a:ea typeface="a꽃피는봄" panose="02020600000000000000" pitchFamily="18" charset="-127"/>
                </a:rPr>
                <a:t>(1</a:t>
              </a:r>
              <a:r>
                <a:rPr lang="ko-KR" altLang="en-US" sz="6000" kern="0" dirty="0">
                  <a:solidFill>
                    <a:srgbClr val="000000"/>
                  </a:solidFill>
                  <a:latin typeface="a꽃피는봄" panose="02020600000000000000" pitchFamily="18" charset="-127"/>
                  <a:ea typeface="a꽃피는봄" panose="02020600000000000000" pitchFamily="18" charset="-127"/>
                </a:rPr>
                <a:t>조</a:t>
              </a:r>
              <a:r>
                <a:rPr lang="en-US" altLang="ko-KR" sz="6000" kern="0" dirty="0">
                  <a:solidFill>
                    <a:srgbClr val="000000"/>
                  </a:solidFill>
                  <a:latin typeface="a꽃피는봄" panose="02020600000000000000" pitchFamily="18" charset="-127"/>
                  <a:ea typeface="a꽃피는봄" panose="02020600000000000000" pitchFamily="18" charset="-127"/>
                </a:rPr>
                <a:t>)</a:t>
              </a:r>
              <a:endParaRPr lang="en-US" sz="1200" dirty="0">
                <a:latin typeface="a꽃피는봄" panose="02020600000000000000" pitchFamily="18" charset="-127"/>
                <a:ea typeface="a꽃피는봄" panose="02020600000000000000" pitchFamily="18" charset="-127"/>
              </a:endParaRPr>
            </a:p>
          </p:txBody>
        </p:sp>
        <p:sp>
          <p:nvSpPr>
            <p:cNvPr id="6" name="Object 6"/>
            <p:cNvSpPr txBox="1"/>
            <p:nvPr/>
          </p:nvSpPr>
          <p:spPr>
            <a:xfrm>
              <a:off x="5455846" y="4076700"/>
              <a:ext cx="7612392" cy="383181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altLang="ko-KR" sz="4000" dirty="0">
                  <a:latin typeface="a뉴굴림4" panose="02020600000000000000" pitchFamily="18" charset="-127"/>
                  <a:ea typeface="a뉴굴림4" panose="02020600000000000000" pitchFamily="18" charset="-127"/>
                </a:rPr>
                <a:t>BERT </a:t>
              </a:r>
              <a:r>
                <a:rPr lang="ko-KR" altLang="en-US" sz="4000" dirty="0">
                  <a:latin typeface="a뉴굴림4" panose="02020600000000000000" pitchFamily="18" charset="-127"/>
                  <a:ea typeface="a뉴굴림4" panose="02020600000000000000" pitchFamily="18" charset="-127"/>
                </a:rPr>
                <a:t>질의응답 </a:t>
              </a:r>
              <a:endParaRPr lang="en-US" altLang="ko-KR" sz="4000" dirty="0">
                <a:latin typeface="a뉴굴림4" panose="02020600000000000000" pitchFamily="18" charset="-127"/>
                <a:ea typeface="a뉴굴림4" panose="02020600000000000000" pitchFamily="18" charset="-127"/>
              </a:endParaRPr>
            </a:p>
            <a:p>
              <a:pPr algn="ctr"/>
              <a:r>
                <a:rPr lang="ko-KR" altLang="en-US" sz="4000" dirty="0">
                  <a:latin typeface="a뉴굴림4" panose="02020600000000000000" pitchFamily="18" charset="-127"/>
                  <a:ea typeface="a뉴굴림4" panose="02020600000000000000" pitchFamily="18" charset="-127"/>
                </a:rPr>
                <a:t>학습을 위한 </a:t>
              </a:r>
              <a:endParaRPr lang="en-US" altLang="ko-KR" sz="4000" dirty="0">
                <a:latin typeface="a뉴굴림4" panose="02020600000000000000" pitchFamily="18" charset="-127"/>
                <a:ea typeface="a뉴굴림4" panose="02020600000000000000" pitchFamily="18" charset="-127"/>
              </a:endParaRPr>
            </a:p>
            <a:p>
              <a:pPr algn="ctr"/>
              <a:r>
                <a:rPr lang="ko-KR" altLang="en-US" sz="4000" dirty="0">
                  <a:latin typeface="a뉴굴림4" panose="02020600000000000000" pitchFamily="18" charset="-127"/>
                  <a:ea typeface="a뉴굴림4" panose="02020600000000000000" pitchFamily="18" charset="-127"/>
                </a:rPr>
                <a:t>데이터 설계</a:t>
              </a:r>
              <a:br>
                <a:rPr lang="ko-KR" altLang="en-US" sz="4000" dirty="0">
                  <a:latin typeface="a뉴굴림4" panose="02020600000000000000" pitchFamily="18" charset="-127"/>
                  <a:ea typeface="a뉴굴림4" panose="02020600000000000000" pitchFamily="18" charset="-127"/>
                </a:rPr>
              </a:br>
              <a:endParaRPr lang="en-US" sz="4000" dirty="0">
                <a:latin typeface="a뉴굴림4" panose="02020600000000000000" pitchFamily="18" charset="-127"/>
                <a:ea typeface="a뉴굴림4" panose="02020600000000000000" pitchFamily="18" charset="-127"/>
              </a:endParaRPr>
            </a:p>
          </p:txBody>
        </p:sp>
      </p:grpSp>
      <p:pic>
        <p:nvPicPr>
          <p:cNvPr id="10" name="Object 1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flipV="1">
            <a:off x="3962400" y="5077215"/>
            <a:ext cx="4572000" cy="174705"/>
          </a:xfrm>
          <a:prstGeom prst="rect">
            <a:avLst/>
          </a:prstGeom>
        </p:spPr>
      </p:pic>
      <p:sp>
        <p:nvSpPr>
          <p:cNvPr id="11" name="Object 3"/>
          <p:cNvSpPr txBox="1"/>
          <p:nvPr/>
        </p:nvSpPr>
        <p:spPr>
          <a:xfrm>
            <a:off x="3995616" y="5408919"/>
            <a:ext cx="4521200" cy="400110"/>
          </a:xfrm>
          <a:prstGeom prst="rect">
            <a:avLst/>
          </a:prstGeom>
          <a:solidFill>
            <a:srgbClr val="7FA2C4"/>
          </a:solidFill>
        </p:spPr>
        <p:txBody>
          <a:bodyPr wrap="square" rtlCol="0" anchor="t">
            <a:spAutoFit/>
          </a:bodyPr>
          <a:lstStyle/>
          <a:p>
            <a:r>
              <a:rPr lang="ko-KR" altLang="en-US" sz="2000" dirty="0">
                <a:latin typeface="a꽃피는봄" panose="02020600000000000000" pitchFamily="18" charset="-127"/>
                <a:ea typeface="a꽃피는봄" panose="02020600000000000000" pitchFamily="18" charset="-127"/>
              </a:rPr>
              <a:t>김경호</a:t>
            </a:r>
            <a:r>
              <a:rPr lang="en-US" altLang="ko-KR" sz="2000" dirty="0">
                <a:latin typeface="a꽃피는봄" panose="02020600000000000000" pitchFamily="18" charset="-127"/>
                <a:ea typeface="a꽃피는봄" panose="02020600000000000000" pitchFamily="18" charset="-127"/>
              </a:rPr>
              <a:t>(</a:t>
            </a:r>
            <a:r>
              <a:rPr lang="ko-KR" altLang="en-US" sz="2000" dirty="0">
                <a:latin typeface="a꽃피는봄" panose="02020600000000000000" pitchFamily="18" charset="-127"/>
                <a:ea typeface="a꽃피는봄" panose="02020600000000000000" pitchFamily="18" charset="-127"/>
              </a:rPr>
              <a:t>조장</a:t>
            </a:r>
            <a:r>
              <a:rPr lang="en-US" altLang="ko-KR" sz="2000" dirty="0">
                <a:latin typeface="a꽃피는봄" panose="02020600000000000000" pitchFamily="18" charset="-127"/>
                <a:ea typeface="a꽃피는봄" panose="02020600000000000000" pitchFamily="18" charset="-127"/>
              </a:rPr>
              <a:t>), </a:t>
            </a:r>
            <a:r>
              <a:rPr lang="ko-KR" altLang="en-US" sz="2000" dirty="0" err="1">
                <a:latin typeface="a꽃피는봄" panose="02020600000000000000" pitchFamily="18" charset="-127"/>
                <a:ea typeface="a꽃피는봄" panose="02020600000000000000" pitchFamily="18" charset="-127"/>
              </a:rPr>
              <a:t>김규희</a:t>
            </a:r>
            <a:r>
              <a:rPr lang="en-US" altLang="ko-KR" sz="2000" dirty="0">
                <a:latin typeface="a꽃피는봄" panose="02020600000000000000" pitchFamily="18" charset="-127"/>
                <a:ea typeface="a꽃피는봄" panose="02020600000000000000" pitchFamily="18" charset="-127"/>
              </a:rPr>
              <a:t>, </a:t>
            </a:r>
            <a:r>
              <a:rPr lang="ko-KR" altLang="en-US" sz="2000" dirty="0">
                <a:latin typeface="a꽃피는봄" panose="02020600000000000000" pitchFamily="18" charset="-127"/>
                <a:ea typeface="a꽃피는봄" panose="02020600000000000000" pitchFamily="18" charset="-127"/>
              </a:rPr>
              <a:t>김수연</a:t>
            </a:r>
            <a:r>
              <a:rPr lang="en-US" altLang="ko-KR" sz="2000" dirty="0">
                <a:latin typeface="a꽃피는봄" panose="02020600000000000000" pitchFamily="18" charset="-127"/>
                <a:ea typeface="a꽃피는봄" panose="02020600000000000000" pitchFamily="18" charset="-127"/>
              </a:rPr>
              <a:t>, </a:t>
            </a:r>
            <a:r>
              <a:rPr lang="ko-KR" altLang="en-US" sz="2000" dirty="0">
                <a:latin typeface="a꽃피는봄" panose="02020600000000000000" pitchFamily="18" charset="-127"/>
                <a:ea typeface="a꽃피는봄" panose="02020600000000000000" pitchFamily="18" charset="-127"/>
              </a:rPr>
              <a:t>김지혜</a:t>
            </a:r>
            <a:r>
              <a:rPr lang="en-US" altLang="ko-KR" sz="2000" dirty="0">
                <a:latin typeface="a꽃피는봄" panose="02020600000000000000" pitchFamily="18" charset="-127"/>
                <a:ea typeface="a꽃피는봄" panose="02020600000000000000" pitchFamily="18" charset="-127"/>
              </a:rPr>
              <a:t>, </a:t>
            </a:r>
            <a:r>
              <a:rPr lang="ko-KR" altLang="en-US" sz="2000" dirty="0">
                <a:latin typeface="a꽃피는봄" panose="02020600000000000000" pitchFamily="18" charset="-127"/>
                <a:ea typeface="a꽃피는봄" panose="02020600000000000000" pitchFamily="18" charset="-127"/>
              </a:rPr>
              <a:t>조명국</a:t>
            </a:r>
          </a:p>
        </p:txBody>
      </p:sp>
      <p:pic>
        <p:nvPicPr>
          <p:cNvPr id="12" name="Object 1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flipV="1">
            <a:off x="3962400" y="2037822"/>
            <a:ext cx="4572000" cy="174705"/>
          </a:xfrm>
          <a:prstGeom prst="rect">
            <a:avLst/>
          </a:prstGeom>
        </p:spPr>
      </p:pic>
      <p:pic>
        <p:nvPicPr>
          <p:cNvPr id="13" name="Object 1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flipV="1">
            <a:off x="3962400" y="1083480"/>
            <a:ext cx="4572000" cy="174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6176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31337" y="750849"/>
            <a:ext cx="6020263" cy="9131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5334" dirty="0">
                <a:latin typeface="a꽃피는봄" panose="02020600000000000000" pitchFamily="18" charset="-127"/>
                <a:ea typeface="a꽃피는봄" panose="02020600000000000000" pitchFamily="18" charset="-127"/>
              </a:rPr>
              <a:t>시각화 </a:t>
            </a:r>
            <a:r>
              <a:rPr lang="en-US" altLang="ko-KR" sz="5334" dirty="0">
                <a:latin typeface="a꽃피는봄" panose="02020600000000000000" pitchFamily="18" charset="-127"/>
                <a:ea typeface="a꽃피는봄" panose="02020600000000000000" pitchFamily="18" charset="-127"/>
              </a:rPr>
              <a:t>- </a:t>
            </a:r>
            <a:r>
              <a:rPr lang="en-US" altLang="ko-KR" sz="5334" dirty="0" err="1">
                <a:latin typeface="a꽃피는봄" panose="02020600000000000000" pitchFamily="18" charset="-127"/>
                <a:ea typeface="a꽃피는봄" panose="02020600000000000000" pitchFamily="18" charset="-127"/>
              </a:rPr>
              <a:t>WordCloud</a:t>
            </a:r>
            <a:endParaRPr lang="en-US" sz="5334" dirty="0">
              <a:latin typeface="a꽃피는봄" panose="02020600000000000000" pitchFamily="18" charset="-127"/>
              <a:ea typeface="a꽃피는봄" panose="02020600000000000000" pitchFamily="18" charset="-127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183114" y="254828"/>
            <a:ext cx="11738455" cy="348424"/>
            <a:chOff x="183114" y="254828"/>
            <a:chExt cx="11738455" cy="348424"/>
          </a:xfrm>
        </p:grpSpPr>
        <p:pic>
          <p:nvPicPr>
            <p:cNvPr id="17" name="Object 2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3114" y="254828"/>
              <a:ext cx="11738455" cy="54439"/>
            </a:xfrm>
            <a:prstGeom prst="rect">
              <a:avLst/>
            </a:prstGeom>
          </p:spPr>
        </p:pic>
        <p:pic>
          <p:nvPicPr>
            <p:cNvPr id="18" name="Object 2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3114" y="548813"/>
              <a:ext cx="11738455" cy="54439"/>
            </a:xfrm>
            <a:prstGeom prst="rect">
              <a:avLst/>
            </a:prstGeom>
          </p:spPr>
        </p:pic>
        <p:sp>
          <p:nvSpPr>
            <p:cNvPr id="19" name="Object 29"/>
            <p:cNvSpPr txBox="1"/>
            <p:nvPr/>
          </p:nvSpPr>
          <p:spPr>
            <a:xfrm>
              <a:off x="7467737" y="304239"/>
              <a:ext cx="4352244" cy="24622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r"/>
              <a:r>
                <a:rPr lang="ko-KR" altLang="en-US" sz="1000" kern="0" spc="200" dirty="0" err="1">
                  <a:solidFill>
                    <a:srgbClr val="000000"/>
                  </a:solidFill>
                  <a:latin typeface="a꽃피는봄" panose="02020600000000000000" pitchFamily="18" charset="-127"/>
                  <a:ea typeface="a꽃피는봄" panose="02020600000000000000" pitchFamily="18" charset="-127"/>
                  <a:cs typeface="a꽃피는봄" pitchFamily="34" charset="0"/>
                </a:rPr>
                <a:t>개발의민족</a:t>
              </a:r>
              <a:r>
                <a:rPr lang="ko-KR" altLang="en-US" sz="1000" kern="0" spc="200" dirty="0">
                  <a:solidFill>
                    <a:srgbClr val="000000"/>
                  </a:solidFill>
                  <a:latin typeface="a꽃피는봄" panose="02020600000000000000" pitchFamily="18" charset="-127"/>
                  <a:ea typeface="a꽃피는봄" panose="02020600000000000000" pitchFamily="18" charset="-127"/>
                  <a:cs typeface="a꽃피는봄" pitchFamily="34" charset="0"/>
                </a:rPr>
                <a:t>  </a:t>
              </a:r>
              <a:r>
                <a:rPr lang="en-US" altLang="ko-KR" sz="1000" kern="0" spc="200" dirty="0">
                  <a:solidFill>
                    <a:srgbClr val="000000"/>
                  </a:solidFill>
                  <a:latin typeface="a꽃피는봄" panose="02020600000000000000" pitchFamily="18" charset="-127"/>
                  <a:ea typeface="a꽃피는봄" panose="02020600000000000000" pitchFamily="18" charset="-127"/>
                  <a:cs typeface="a꽃피는봄" pitchFamily="34" charset="0"/>
                </a:rPr>
                <a:t>: </a:t>
              </a:r>
              <a:r>
                <a:rPr lang="ko-KR" altLang="en-US" sz="1000" kern="0" spc="200" dirty="0">
                  <a:solidFill>
                    <a:srgbClr val="000000"/>
                  </a:solidFill>
                  <a:latin typeface="a꽃피는봄" panose="02020600000000000000" pitchFamily="18" charset="-127"/>
                  <a:ea typeface="a꽃피는봄" panose="02020600000000000000" pitchFamily="18" charset="-127"/>
                  <a:cs typeface="a꽃피는봄" pitchFamily="34" charset="0"/>
                </a:rPr>
                <a:t>김경호</a:t>
              </a:r>
              <a:r>
                <a:rPr lang="en-US" altLang="ko-KR" sz="1000" kern="0" spc="200" dirty="0">
                  <a:solidFill>
                    <a:srgbClr val="000000"/>
                  </a:solidFill>
                  <a:latin typeface="a꽃피는봄" panose="02020600000000000000" pitchFamily="18" charset="-127"/>
                  <a:ea typeface="a꽃피는봄" panose="02020600000000000000" pitchFamily="18" charset="-127"/>
                  <a:cs typeface="a꽃피는봄" pitchFamily="34" charset="0"/>
                </a:rPr>
                <a:t>(</a:t>
              </a:r>
              <a:r>
                <a:rPr lang="ko-KR" altLang="en-US" sz="1000" kern="0" spc="200" dirty="0">
                  <a:solidFill>
                    <a:srgbClr val="000000"/>
                  </a:solidFill>
                  <a:latin typeface="a꽃피는봄" panose="02020600000000000000" pitchFamily="18" charset="-127"/>
                  <a:ea typeface="a꽃피는봄" panose="02020600000000000000" pitchFamily="18" charset="-127"/>
                  <a:cs typeface="a꽃피는봄" pitchFamily="34" charset="0"/>
                </a:rPr>
                <a:t>조장</a:t>
              </a:r>
              <a:r>
                <a:rPr lang="en-US" altLang="ko-KR" sz="1000" kern="0" spc="200" dirty="0">
                  <a:solidFill>
                    <a:srgbClr val="000000"/>
                  </a:solidFill>
                  <a:latin typeface="a꽃피는봄" panose="02020600000000000000" pitchFamily="18" charset="-127"/>
                  <a:ea typeface="a꽃피는봄" panose="02020600000000000000" pitchFamily="18" charset="-127"/>
                  <a:cs typeface="a꽃피는봄" pitchFamily="34" charset="0"/>
                </a:rPr>
                <a:t>), </a:t>
              </a:r>
              <a:r>
                <a:rPr lang="ko-KR" altLang="en-US" sz="1000" kern="0" spc="200" dirty="0" err="1">
                  <a:solidFill>
                    <a:srgbClr val="000000"/>
                  </a:solidFill>
                  <a:latin typeface="a꽃피는봄" panose="02020600000000000000" pitchFamily="18" charset="-127"/>
                  <a:ea typeface="a꽃피는봄" panose="02020600000000000000" pitchFamily="18" charset="-127"/>
                  <a:cs typeface="a꽃피는봄" pitchFamily="34" charset="0"/>
                </a:rPr>
                <a:t>김규희</a:t>
              </a:r>
              <a:r>
                <a:rPr lang="en-US" altLang="ko-KR" sz="1000" kern="0" spc="200" dirty="0">
                  <a:solidFill>
                    <a:srgbClr val="000000"/>
                  </a:solidFill>
                  <a:latin typeface="a꽃피는봄" panose="02020600000000000000" pitchFamily="18" charset="-127"/>
                  <a:ea typeface="a꽃피는봄" panose="02020600000000000000" pitchFamily="18" charset="-127"/>
                  <a:cs typeface="a꽃피는봄" pitchFamily="34" charset="0"/>
                </a:rPr>
                <a:t>, </a:t>
              </a:r>
              <a:r>
                <a:rPr lang="ko-KR" altLang="en-US" sz="1000" kern="0" spc="200" dirty="0">
                  <a:solidFill>
                    <a:srgbClr val="000000"/>
                  </a:solidFill>
                  <a:latin typeface="a꽃피는봄" panose="02020600000000000000" pitchFamily="18" charset="-127"/>
                  <a:ea typeface="a꽃피는봄" panose="02020600000000000000" pitchFamily="18" charset="-127"/>
                  <a:cs typeface="a꽃피는봄" pitchFamily="34" charset="0"/>
                </a:rPr>
                <a:t>김수연</a:t>
              </a:r>
              <a:r>
                <a:rPr lang="en-US" altLang="ko-KR" sz="1000" kern="0" spc="200" dirty="0">
                  <a:solidFill>
                    <a:srgbClr val="000000"/>
                  </a:solidFill>
                  <a:latin typeface="a꽃피는봄" panose="02020600000000000000" pitchFamily="18" charset="-127"/>
                  <a:ea typeface="a꽃피는봄" panose="02020600000000000000" pitchFamily="18" charset="-127"/>
                  <a:cs typeface="a꽃피는봄" pitchFamily="34" charset="0"/>
                </a:rPr>
                <a:t>, </a:t>
              </a:r>
              <a:r>
                <a:rPr lang="ko-KR" altLang="en-US" sz="1000" kern="0" spc="200" dirty="0">
                  <a:solidFill>
                    <a:srgbClr val="000000"/>
                  </a:solidFill>
                  <a:latin typeface="a꽃피는봄" panose="02020600000000000000" pitchFamily="18" charset="-127"/>
                  <a:ea typeface="a꽃피는봄" panose="02020600000000000000" pitchFamily="18" charset="-127"/>
                  <a:cs typeface="a꽃피는봄" pitchFamily="34" charset="0"/>
                </a:rPr>
                <a:t>김지혜</a:t>
              </a:r>
              <a:r>
                <a:rPr lang="en-US" altLang="ko-KR" sz="1000" kern="0" spc="200" dirty="0">
                  <a:solidFill>
                    <a:srgbClr val="000000"/>
                  </a:solidFill>
                  <a:latin typeface="a꽃피는봄" panose="02020600000000000000" pitchFamily="18" charset="-127"/>
                  <a:ea typeface="a꽃피는봄" panose="02020600000000000000" pitchFamily="18" charset="-127"/>
                  <a:cs typeface="a꽃피는봄" pitchFamily="34" charset="0"/>
                </a:rPr>
                <a:t>, </a:t>
              </a:r>
              <a:r>
                <a:rPr lang="ko-KR" altLang="en-US" sz="1000" kern="0" spc="200" dirty="0">
                  <a:solidFill>
                    <a:srgbClr val="000000"/>
                  </a:solidFill>
                  <a:latin typeface="a꽃피는봄" panose="02020600000000000000" pitchFamily="18" charset="-127"/>
                  <a:ea typeface="a꽃피는봄" panose="02020600000000000000" pitchFamily="18" charset="-127"/>
                  <a:cs typeface="a꽃피는봄" pitchFamily="34" charset="0"/>
                </a:rPr>
                <a:t>조명국</a:t>
              </a:r>
              <a:endParaRPr lang="en-US" sz="1200" spc="200" dirty="0">
                <a:latin typeface="a꽃피는봄" panose="02020600000000000000" pitchFamily="18" charset="-127"/>
                <a:ea typeface="a꽃피는봄" panose="02020600000000000000" pitchFamily="18" charset="-127"/>
              </a:endParaRPr>
            </a:p>
          </p:txBody>
        </p:sp>
        <p:sp>
          <p:nvSpPr>
            <p:cNvPr id="20" name="Object 31"/>
            <p:cNvSpPr txBox="1"/>
            <p:nvPr/>
          </p:nvSpPr>
          <p:spPr>
            <a:xfrm>
              <a:off x="273123" y="305110"/>
              <a:ext cx="1849529" cy="24622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ko-KR" altLang="en-US" sz="1000" kern="0" spc="200" dirty="0">
                  <a:solidFill>
                    <a:srgbClr val="000000"/>
                  </a:solidFill>
                  <a:latin typeface="a꽃피는봄" panose="02020600000000000000" pitchFamily="18" charset="-127"/>
                  <a:ea typeface="a꽃피는봄" panose="02020600000000000000" pitchFamily="18" charset="-127"/>
                  <a:cs typeface="a꽃피는봄" pitchFamily="34" charset="0"/>
                </a:rPr>
                <a:t>발표</a:t>
              </a:r>
              <a:r>
                <a:rPr lang="en-US" sz="1000" kern="0" spc="200" dirty="0">
                  <a:solidFill>
                    <a:srgbClr val="000000"/>
                  </a:solidFill>
                  <a:latin typeface="a꽃피는봄" panose="02020600000000000000" pitchFamily="18" charset="-127"/>
                  <a:ea typeface="a꽃피는봄" panose="02020600000000000000" pitchFamily="18" charset="-127"/>
                  <a:cs typeface="a꽃피는봄" pitchFamily="34" charset="0"/>
                </a:rPr>
                <a:t>일 2022.04.06</a:t>
              </a:r>
              <a:endParaRPr lang="en-US" sz="1200" spc="200" dirty="0">
                <a:latin typeface="a꽃피는봄" panose="02020600000000000000" pitchFamily="18" charset="-127"/>
                <a:ea typeface="a꽃피는봄" panose="02020600000000000000" pitchFamily="18" charset="-127"/>
              </a:endParaRPr>
            </a:p>
          </p:txBody>
        </p:sp>
        <p:sp>
          <p:nvSpPr>
            <p:cNvPr id="21" name="Object 32"/>
            <p:cNvSpPr txBox="1"/>
            <p:nvPr/>
          </p:nvSpPr>
          <p:spPr>
            <a:xfrm>
              <a:off x="3044956" y="311563"/>
              <a:ext cx="3731882" cy="25654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lvl="0" fontAlgn="base" latinLnBrk="1"/>
              <a:r>
                <a:rPr lang="en-US" altLang="ko-KR" sz="1067" spc="200" dirty="0">
                  <a:latin typeface="a꽃피는봄" panose="02020600000000000000" pitchFamily="18" charset="-127"/>
                  <a:ea typeface="a꽃피는봄" panose="02020600000000000000" pitchFamily="18" charset="-127"/>
                </a:rPr>
                <a:t>BERT </a:t>
              </a:r>
              <a:r>
                <a:rPr lang="ko-KR" altLang="en-US" sz="1067" spc="200" dirty="0">
                  <a:latin typeface="a꽃피는봄" panose="02020600000000000000" pitchFamily="18" charset="-127"/>
                  <a:ea typeface="a꽃피는봄" panose="02020600000000000000" pitchFamily="18" charset="-127"/>
                </a:rPr>
                <a:t>질의응답 학습을 위한 데이터 설계</a:t>
              </a:r>
            </a:p>
          </p:txBody>
        </p:sp>
      </p:grpSp>
      <p:pic>
        <p:nvPicPr>
          <p:cNvPr id="24" name="Picture 2" descr="https://lh3.googleusercontent.com/pjq2ucVoX7Qt_v6A55oqmBuYyYExh5ckoCUsf1ihBI-B56WLdAGUdATE6x6vBXXk0PXB_Dpk2dEhQ5anX3b5AaiVjHvGQhGnQKNO1-lx869UMQhtxziDNkO7bXcIlEF7qlK7ToVj6PtJ"/>
          <p:cNvPicPr>
            <a:picLocks noChangeAspect="1" noChangeArrowheads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/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256" t="-963" r="16916" b="963"/>
          <a:stretch/>
        </p:blipFill>
        <p:spPr bwMode="auto">
          <a:xfrm>
            <a:off x="1373135" y="1741307"/>
            <a:ext cx="3214418" cy="4958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65463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529088" y="579345"/>
            <a:ext cx="11427650" cy="6309966"/>
            <a:chOff x="529088" y="579345"/>
            <a:chExt cx="11427650" cy="6309966"/>
          </a:xfrm>
        </p:grpSpPr>
        <p:sp>
          <p:nvSpPr>
            <p:cNvPr id="2" name="Object 2"/>
            <p:cNvSpPr txBox="1"/>
            <p:nvPr/>
          </p:nvSpPr>
          <p:spPr>
            <a:xfrm>
              <a:off x="573048" y="579345"/>
              <a:ext cx="3994084" cy="91319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ko-KR" altLang="en-US" sz="5334" kern="0" spc="-600" dirty="0">
                  <a:solidFill>
                    <a:srgbClr val="000000"/>
                  </a:solidFill>
                  <a:latin typeface="a꽃피는봄" panose="02020600000000000000" pitchFamily="18" charset="-127"/>
                  <a:ea typeface="a꽃피는봄" panose="02020600000000000000" pitchFamily="18" charset="-127"/>
                  <a:cs typeface="a꽃피는봄" pitchFamily="34" charset="0"/>
                </a:rPr>
                <a:t>프로젝트 후기</a:t>
              </a:r>
              <a:endParaRPr lang="en-US" sz="5334" dirty="0">
                <a:latin typeface="a꽃피는봄" panose="02020600000000000000" pitchFamily="18" charset="-127"/>
                <a:ea typeface="a꽃피는봄" panose="02020600000000000000" pitchFamily="18" charset="-127"/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529088" y="1447800"/>
              <a:ext cx="11427650" cy="5441511"/>
              <a:chOff x="529088" y="1447800"/>
              <a:chExt cx="11427650" cy="5441511"/>
            </a:xfrm>
          </p:grpSpPr>
          <p:pic>
            <p:nvPicPr>
              <p:cNvPr id="4" name="그림 3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704" t="2222" r="65926" b="60741"/>
              <a:stretch/>
            </p:blipFill>
            <p:spPr>
              <a:xfrm>
                <a:off x="660400" y="1447800"/>
                <a:ext cx="603713" cy="805884"/>
              </a:xfrm>
              <a:prstGeom prst="rect">
                <a:avLst/>
              </a:prstGeom>
            </p:spPr>
          </p:pic>
          <p:sp>
            <p:nvSpPr>
              <p:cNvPr id="13" name="TextBox 12"/>
              <p:cNvSpPr txBox="1"/>
              <p:nvPr/>
            </p:nvSpPr>
            <p:spPr>
              <a:xfrm>
                <a:off x="529088" y="2248595"/>
                <a:ext cx="930181" cy="2974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333" dirty="0">
                    <a:latin typeface="a꽃피는봄" panose="02020600000000000000" pitchFamily="18" charset="-127"/>
                    <a:ea typeface="a꽃피는봄" panose="02020600000000000000" pitchFamily="18" charset="-127"/>
                  </a:rPr>
                  <a:t>김경호</a:t>
                </a:r>
                <a:r>
                  <a:rPr lang="en-US" altLang="ko-KR" sz="1333" dirty="0">
                    <a:latin typeface="a꽃피는봄" panose="02020600000000000000" pitchFamily="18" charset="-127"/>
                    <a:ea typeface="a꽃피는봄" panose="02020600000000000000" pitchFamily="18" charset="-127"/>
                  </a:rPr>
                  <a:t>(</a:t>
                </a:r>
                <a:r>
                  <a:rPr lang="ko-KR" altLang="en-US" sz="1333" dirty="0">
                    <a:latin typeface="a꽃피는봄" panose="02020600000000000000" pitchFamily="18" charset="-127"/>
                    <a:ea typeface="a꽃피는봄" panose="02020600000000000000" pitchFamily="18" charset="-127"/>
                  </a:rPr>
                  <a:t>조장</a:t>
                </a:r>
                <a:r>
                  <a:rPr lang="en-US" altLang="ko-KR" sz="1333" dirty="0">
                    <a:latin typeface="a꽃피는봄" panose="02020600000000000000" pitchFamily="18" charset="-127"/>
                    <a:ea typeface="a꽃피는봄" panose="02020600000000000000" pitchFamily="18" charset="-127"/>
                  </a:rPr>
                  <a:t>)</a:t>
                </a:r>
                <a:endParaRPr lang="ko-KR" altLang="en-US" sz="1333" dirty="0">
                  <a:latin typeface="a꽃피는봄" panose="02020600000000000000" pitchFamily="18" charset="-127"/>
                  <a:ea typeface="a꽃피는봄" panose="02020600000000000000" pitchFamily="18" charset="-127"/>
                </a:endParaRPr>
              </a:p>
            </p:txBody>
          </p:sp>
          <p:pic>
            <p:nvPicPr>
              <p:cNvPr id="8" name="그림 7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9778" t="52963" r="34201" b="10000"/>
              <a:stretch/>
            </p:blipFill>
            <p:spPr>
              <a:xfrm>
                <a:off x="691155" y="2469624"/>
                <a:ext cx="552121" cy="820609"/>
              </a:xfrm>
              <a:prstGeom prst="rect">
                <a:avLst/>
              </a:prstGeom>
            </p:spPr>
          </p:pic>
          <p:sp>
            <p:nvSpPr>
              <p:cNvPr id="19" name="TextBox 18"/>
              <p:cNvSpPr txBox="1"/>
              <p:nvPr/>
            </p:nvSpPr>
            <p:spPr>
              <a:xfrm>
                <a:off x="658449" y="3296995"/>
                <a:ext cx="647811" cy="2974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333" dirty="0" err="1">
                    <a:latin typeface="a꽃피는봄" panose="02020600000000000000" pitchFamily="18" charset="-127"/>
                    <a:ea typeface="a꽃피는봄" panose="02020600000000000000" pitchFamily="18" charset="-127"/>
                  </a:rPr>
                  <a:t>김규희</a:t>
                </a:r>
                <a:endParaRPr lang="ko-KR" altLang="en-US" sz="1333" dirty="0">
                  <a:latin typeface="a꽃피는봄" panose="02020600000000000000" pitchFamily="18" charset="-127"/>
                  <a:ea typeface="a꽃피는봄" panose="02020600000000000000" pitchFamily="18" charset="-127"/>
                </a:endParaRPr>
              </a:p>
            </p:txBody>
          </p:sp>
          <p:pic>
            <p:nvPicPr>
              <p:cNvPr id="9" name="그림 8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0000" t="53704" r="4074" b="9999"/>
              <a:stretch/>
            </p:blipFill>
            <p:spPr>
              <a:xfrm>
                <a:off x="659753" y="3579788"/>
                <a:ext cx="540417" cy="794163"/>
              </a:xfrm>
              <a:prstGeom prst="rect">
                <a:avLst/>
              </a:prstGeom>
            </p:spPr>
          </p:pic>
          <p:sp>
            <p:nvSpPr>
              <p:cNvPr id="20" name="TextBox 19"/>
              <p:cNvSpPr txBox="1"/>
              <p:nvPr/>
            </p:nvSpPr>
            <p:spPr>
              <a:xfrm>
                <a:off x="647194" y="4378679"/>
                <a:ext cx="741991" cy="2974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333" dirty="0">
                    <a:latin typeface="a꽃피는봄" panose="02020600000000000000" pitchFamily="18" charset="-127"/>
                    <a:ea typeface="a꽃피는봄" panose="02020600000000000000" pitchFamily="18" charset="-127"/>
                  </a:rPr>
                  <a:t>김수연</a:t>
                </a:r>
              </a:p>
            </p:txBody>
          </p:sp>
          <p:pic>
            <p:nvPicPr>
              <p:cNvPr id="6" name="그림 5"/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408" t="52593" r="66666" b="11254"/>
              <a:stretch/>
            </p:blipFill>
            <p:spPr>
              <a:xfrm>
                <a:off x="669400" y="4669253"/>
                <a:ext cx="573876" cy="818475"/>
              </a:xfrm>
              <a:prstGeom prst="rect">
                <a:avLst/>
              </a:prstGeom>
            </p:spPr>
          </p:pic>
          <p:sp>
            <p:nvSpPr>
              <p:cNvPr id="21" name="TextBox 20"/>
              <p:cNvSpPr txBox="1"/>
              <p:nvPr/>
            </p:nvSpPr>
            <p:spPr>
              <a:xfrm>
                <a:off x="655536" y="5508137"/>
                <a:ext cx="760025" cy="2974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333" dirty="0">
                    <a:latin typeface="a꽃피는봄" panose="02020600000000000000" pitchFamily="18" charset="-127"/>
                    <a:ea typeface="a꽃피는봄" panose="02020600000000000000" pitchFamily="18" charset="-127"/>
                  </a:rPr>
                  <a:t>김지혜</a:t>
                </a:r>
              </a:p>
            </p:txBody>
          </p:sp>
          <p:pic>
            <p:nvPicPr>
              <p:cNvPr id="5" name="그림 4"/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4074" r="27778" b="61111"/>
              <a:stretch/>
            </p:blipFill>
            <p:spPr>
              <a:xfrm>
                <a:off x="663050" y="5723423"/>
                <a:ext cx="613073" cy="847008"/>
              </a:xfrm>
              <a:prstGeom prst="rect">
                <a:avLst/>
              </a:prstGeom>
            </p:spPr>
          </p:pic>
          <p:sp>
            <p:nvSpPr>
              <p:cNvPr id="22" name="TextBox 21"/>
              <p:cNvSpPr txBox="1"/>
              <p:nvPr/>
            </p:nvSpPr>
            <p:spPr>
              <a:xfrm>
                <a:off x="642544" y="6591857"/>
                <a:ext cx="834309" cy="2974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333" dirty="0">
                    <a:latin typeface="a꽃피는봄" panose="02020600000000000000" pitchFamily="18" charset="-127"/>
                    <a:ea typeface="a꽃피는봄" panose="02020600000000000000" pitchFamily="18" charset="-127"/>
                  </a:rPr>
                  <a:t>조명국</a:t>
                </a:r>
              </a:p>
            </p:txBody>
          </p:sp>
          <p:sp>
            <p:nvSpPr>
              <p:cNvPr id="18" name="직사각형 17"/>
              <p:cNvSpPr/>
              <p:nvPr/>
            </p:nvSpPr>
            <p:spPr>
              <a:xfrm>
                <a:off x="1672457" y="1652703"/>
                <a:ext cx="10182692" cy="70769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ko-KR" sz="1333" dirty="0">
                    <a:latin typeface="a꽃피는봄" panose="02020600000000000000" pitchFamily="18" charset="-127"/>
                    <a:ea typeface="a꽃피는봄" panose="02020600000000000000" pitchFamily="18" charset="-127"/>
                  </a:rPr>
                  <a:t>AI </a:t>
                </a:r>
                <a:r>
                  <a:rPr lang="ko-KR" altLang="en-US" sz="1333" dirty="0">
                    <a:latin typeface="a꽃피는봄" panose="02020600000000000000" pitchFamily="18" charset="-127"/>
                    <a:ea typeface="a꽃피는봄" panose="02020600000000000000" pitchFamily="18" charset="-127"/>
                  </a:rPr>
                  <a:t>학습에 필요한 데이터의 중요성과 </a:t>
                </a:r>
                <a:r>
                  <a:rPr lang="ko-KR" altLang="en-US" sz="1333" dirty="0" err="1">
                    <a:latin typeface="a꽃피는봄" panose="02020600000000000000" pitchFamily="18" charset="-127"/>
                    <a:ea typeface="a꽃피는봄" panose="02020600000000000000" pitchFamily="18" charset="-127"/>
                  </a:rPr>
                  <a:t>전처리에</a:t>
                </a:r>
                <a:r>
                  <a:rPr lang="ko-KR" altLang="en-US" sz="1333" dirty="0">
                    <a:latin typeface="a꽃피는봄" panose="02020600000000000000" pitchFamily="18" charset="-127"/>
                    <a:ea typeface="a꽃피는봄" panose="02020600000000000000" pitchFamily="18" charset="-127"/>
                  </a:rPr>
                  <a:t> 할애되는 시간에 비례하여 학습 모델의 결과가 바뀔 수 있다는 점이 인상적이었고 </a:t>
                </a:r>
                <a:endParaRPr lang="en-US" altLang="ko-KR" sz="1333" dirty="0">
                  <a:latin typeface="a꽃피는봄" panose="02020600000000000000" pitchFamily="18" charset="-127"/>
                  <a:ea typeface="a꽃피는봄" panose="02020600000000000000" pitchFamily="18" charset="-127"/>
                </a:endParaRPr>
              </a:p>
              <a:p>
                <a:r>
                  <a:rPr lang="ko-KR" altLang="en-US" sz="1333" dirty="0">
                    <a:latin typeface="a꽃피는봄" panose="02020600000000000000" pitchFamily="18" charset="-127"/>
                    <a:ea typeface="a꽃피는봄" panose="02020600000000000000" pitchFamily="18" charset="-127"/>
                  </a:rPr>
                  <a:t>지난 수업 동안 배워온 </a:t>
                </a:r>
                <a:r>
                  <a:rPr lang="ko-KR" altLang="en-US" sz="1333" dirty="0" err="1">
                    <a:latin typeface="a꽃피는봄" panose="02020600000000000000" pitchFamily="18" charset="-127"/>
                    <a:ea typeface="a꽃피는봄" panose="02020600000000000000" pitchFamily="18" charset="-127"/>
                  </a:rPr>
                  <a:t>파이썬을</a:t>
                </a:r>
                <a:r>
                  <a:rPr lang="ko-KR" altLang="en-US" sz="1333" dirty="0">
                    <a:latin typeface="a꽃피는봄" panose="02020600000000000000" pitchFamily="18" charset="-127"/>
                    <a:ea typeface="a꽃피는봄" panose="02020600000000000000" pitchFamily="18" charset="-127"/>
                  </a:rPr>
                  <a:t> 활용하여 프로젝트에 사용되는 모듈을 직접 구현해보고 시험해볼 수 있어서 좋은 기회였습니다</a:t>
                </a:r>
                <a:r>
                  <a:rPr lang="en-US" altLang="ko-KR" sz="1333" dirty="0">
                    <a:latin typeface="a꽃피는봄" panose="02020600000000000000" pitchFamily="18" charset="-127"/>
                    <a:ea typeface="a꽃피는봄" panose="02020600000000000000" pitchFamily="18" charset="-127"/>
                  </a:rPr>
                  <a:t>. </a:t>
                </a:r>
              </a:p>
              <a:p>
                <a:r>
                  <a:rPr lang="ko-KR" altLang="en-US" sz="1333" dirty="0">
                    <a:latin typeface="a꽃피는봄" panose="02020600000000000000" pitchFamily="18" charset="-127"/>
                    <a:ea typeface="a꽃피는봄" panose="02020600000000000000" pitchFamily="18" charset="-127"/>
                  </a:rPr>
                  <a:t>기존 수업에서 보다 실무적인 프로젝트 진행 절차와  팀원들과의 협력도 경험하여 </a:t>
                </a:r>
                <a:r>
                  <a:rPr lang="en-US" altLang="ko-KR" sz="1333" dirty="0">
                    <a:latin typeface="a꽃피는봄" panose="02020600000000000000" pitchFamily="18" charset="-127"/>
                    <a:ea typeface="a꽃피는봄" panose="02020600000000000000" pitchFamily="18" charset="-127"/>
                  </a:rPr>
                  <a:t>2</a:t>
                </a:r>
                <a:r>
                  <a:rPr lang="ko-KR" altLang="en-US" sz="1333" dirty="0">
                    <a:latin typeface="a꽃피는봄" panose="02020600000000000000" pitchFamily="18" charset="-127"/>
                    <a:ea typeface="a꽃피는봄" panose="02020600000000000000" pitchFamily="18" charset="-127"/>
                  </a:rPr>
                  <a:t>차 프로젝트 준비를 위한 경험으로서 매우 만족했던 프로젝트였습니다</a:t>
                </a:r>
                <a:r>
                  <a:rPr lang="en-US" altLang="ko-KR" sz="1200" dirty="0">
                    <a:solidFill>
                      <a:srgbClr val="5E696C"/>
                    </a:solidFill>
                    <a:latin typeface="a꽃피는봄" panose="02020600000000000000" pitchFamily="18" charset="-127"/>
                    <a:ea typeface="a꽃피는봄" panose="02020600000000000000" pitchFamily="18" charset="-127"/>
                  </a:rPr>
                  <a:t>.</a:t>
                </a:r>
                <a:endParaRPr lang="ko-KR" altLang="en-US" sz="1200" dirty="0">
                  <a:latin typeface="a꽃피는봄" panose="02020600000000000000" pitchFamily="18" charset="-127"/>
                  <a:ea typeface="a꽃피는봄" panose="02020600000000000000" pitchFamily="18" charset="-127"/>
                </a:endParaRPr>
              </a:p>
            </p:txBody>
          </p:sp>
          <p:sp>
            <p:nvSpPr>
              <p:cNvPr id="34" name="직사각형 33"/>
              <p:cNvSpPr/>
              <p:nvPr/>
            </p:nvSpPr>
            <p:spPr>
              <a:xfrm>
                <a:off x="1672457" y="4751663"/>
                <a:ext cx="10092781" cy="91281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ko-KR" altLang="en-US" sz="1333" dirty="0">
                    <a:latin typeface="a꽃피는봄" panose="02020600000000000000" pitchFamily="18" charset="-127"/>
                    <a:ea typeface="a꽃피는봄" panose="02020600000000000000" pitchFamily="18" charset="-127"/>
                  </a:rPr>
                  <a:t>질의 응답 프로그램을 만들기 위해 데이터 수집과 </a:t>
                </a:r>
                <a:r>
                  <a:rPr lang="ko-KR" altLang="en-US" sz="1333" dirty="0" err="1">
                    <a:latin typeface="a꽃피는봄" panose="02020600000000000000" pitchFamily="18" charset="-127"/>
                    <a:ea typeface="a꽃피는봄" panose="02020600000000000000" pitchFamily="18" charset="-127"/>
                  </a:rPr>
                  <a:t>전처리에</a:t>
                </a:r>
                <a:r>
                  <a:rPr lang="ko-KR" altLang="en-US" sz="1333" dirty="0">
                    <a:latin typeface="a꽃피는봄" panose="02020600000000000000" pitchFamily="18" charset="-127"/>
                    <a:ea typeface="a꽃피는봄" panose="02020600000000000000" pitchFamily="18" charset="-127"/>
                  </a:rPr>
                  <a:t> 오랜 시간이 걸렸지만 </a:t>
                </a:r>
                <a:endParaRPr lang="en-US" altLang="ko-KR" sz="1333" dirty="0">
                  <a:latin typeface="a꽃피는봄" panose="02020600000000000000" pitchFamily="18" charset="-127"/>
                  <a:ea typeface="a꽃피는봄" panose="02020600000000000000" pitchFamily="18" charset="-127"/>
                </a:endParaRPr>
              </a:p>
              <a:p>
                <a:r>
                  <a:rPr lang="ko-KR" altLang="en-US" sz="1333" dirty="0">
                    <a:latin typeface="a꽃피는봄" panose="02020600000000000000" pitchFamily="18" charset="-127"/>
                    <a:ea typeface="a꽃피는봄" panose="02020600000000000000" pitchFamily="18" charset="-127"/>
                  </a:rPr>
                  <a:t>학습 모델의 데이터로 활용하여 질의응답이 가능하다는 점이 새로운 경험이 였습니다</a:t>
                </a:r>
                <a:r>
                  <a:rPr lang="en-US" altLang="ko-KR" sz="1333" dirty="0">
                    <a:latin typeface="a꽃피는봄" panose="02020600000000000000" pitchFamily="18" charset="-127"/>
                    <a:ea typeface="a꽃피는봄" panose="02020600000000000000" pitchFamily="18" charset="-127"/>
                  </a:rPr>
                  <a:t>. </a:t>
                </a:r>
              </a:p>
              <a:p>
                <a:r>
                  <a:rPr lang="ko-KR" altLang="en-US" sz="1333" dirty="0">
                    <a:latin typeface="a꽃피는봄" panose="02020600000000000000" pitchFamily="18" charset="-127"/>
                    <a:ea typeface="a꽃피는봄" panose="02020600000000000000" pitchFamily="18" charset="-127"/>
                  </a:rPr>
                  <a:t>맡은 역할 이상으로 팀원 모두가 열정적으로 하는 모습을 보며 많은 것을 배웠으며 팀프로젝트를 통해 실무적인 경험을 쌓을 수 있었고 </a:t>
                </a:r>
                <a:endParaRPr lang="en-US" altLang="ko-KR" sz="1333" dirty="0">
                  <a:latin typeface="a꽃피는봄" panose="02020600000000000000" pitchFamily="18" charset="-127"/>
                  <a:ea typeface="a꽃피는봄" panose="02020600000000000000" pitchFamily="18" charset="-127"/>
                </a:endParaRPr>
              </a:p>
              <a:p>
                <a:r>
                  <a:rPr lang="ko-KR" altLang="en-US" sz="1333" dirty="0">
                    <a:latin typeface="a꽃피는봄" panose="02020600000000000000" pitchFamily="18" charset="-127"/>
                    <a:ea typeface="a꽃피는봄" panose="02020600000000000000" pitchFamily="18" charset="-127"/>
                  </a:rPr>
                  <a:t>데이터의 정확한 정보를 계속해서 업데이트 해주어야 학습 모델로 활용이 높아진다는 것을 경험할 수 있었습니다</a:t>
                </a:r>
                <a:r>
                  <a:rPr lang="en-US" altLang="ko-KR" sz="1333" dirty="0">
                    <a:latin typeface="a꽃피는봄" panose="02020600000000000000" pitchFamily="18" charset="-127"/>
                    <a:ea typeface="a꽃피는봄" panose="02020600000000000000" pitchFamily="18" charset="-127"/>
                  </a:rPr>
                  <a:t>.</a:t>
                </a:r>
                <a:endParaRPr lang="ko-KR" altLang="en-US" sz="1333" dirty="0">
                  <a:latin typeface="a꽃피는봄" panose="02020600000000000000" pitchFamily="18" charset="-127"/>
                  <a:ea typeface="a꽃피는봄" panose="02020600000000000000" pitchFamily="18" charset="-127"/>
                </a:endParaRPr>
              </a:p>
            </p:txBody>
          </p:sp>
          <p:sp>
            <p:nvSpPr>
              <p:cNvPr id="35" name="직사각형 34"/>
              <p:cNvSpPr/>
              <p:nvPr/>
            </p:nvSpPr>
            <p:spPr>
              <a:xfrm>
                <a:off x="1672457" y="5827770"/>
                <a:ext cx="10284281" cy="91281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ko-KR" altLang="en-US" sz="1333" dirty="0">
                    <a:latin typeface="a꽃피는봄" panose="02020600000000000000" pitchFamily="18" charset="-127"/>
                    <a:ea typeface="a꽃피는봄" panose="02020600000000000000" pitchFamily="18" charset="-127"/>
                  </a:rPr>
                  <a:t> 질의응답 프로젝트를 만들기에 앞서 데이터 선정</a:t>
                </a:r>
                <a:r>
                  <a:rPr lang="en-US" altLang="ko-KR" sz="1333" dirty="0">
                    <a:latin typeface="a꽃피는봄" panose="02020600000000000000" pitchFamily="18" charset="-127"/>
                    <a:ea typeface="a꽃피는봄" panose="02020600000000000000" pitchFamily="18" charset="-127"/>
                  </a:rPr>
                  <a:t>, </a:t>
                </a:r>
                <a:r>
                  <a:rPr lang="ko-KR" altLang="en-US" sz="1333" dirty="0">
                    <a:latin typeface="a꽃피는봄" panose="02020600000000000000" pitchFamily="18" charset="-127"/>
                    <a:ea typeface="a꽃피는봄" panose="02020600000000000000" pitchFamily="18" charset="-127"/>
                  </a:rPr>
                  <a:t>데이터 분석</a:t>
                </a:r>
                <a:r>
                  <a:rPr lang="en-US" altLang="ko-KR" sz="1333" dirty="0">
                    <a:latin typeface="a꽃피는봄" panose="02020600000000000000" pitchFamily="18" charset="-127"/>
                    <a:ea typeface="a꽃피는봄" panose="02020600000000000000" pitchFamily="18" charset="-127"/>
                  </a:rPr>
                  <a:t>, </a:t>
                </a:r>
                <a:r>
                  <a:rPr lang="ko-KR" altLang="en-US" sz="1333" dirty="0">
                    <a:latin typeface="a꽃피는봄" panose="02020600000000000000" pitchFamily="18" charset="-127"/>
                    <a:ea typeface="a꽃피는봄" panose="02020600000000000000" pitchFamily="18" charset="-127"/>
                  </a:rPr>
                  <a:t>데이터 정제 과정 등이 시간이 많이 소요된다는 것을 경험할 수 있었고</a:t>
                </a:r>
                <a:r>
                  <a:rPr lang="en-US" altLang="ko-KR" sz="1333" dirty="0">
                    <a:latin typeface="a꽃피는봄" panose="02020600000000000000" pitchFamily="18" charset="-127"/>
                    <a:ea typeface="a꽃피는봄" panose="02020600000000000000" pitchFamily="18" charset="-127"/>
                  </a:rPr>
                  <a:t>, </a:t>
                </a:r>
              </a:p>
              <a:p>
                <a:r>
                  <a:rPr lang="ko-KR" altLang="en-US" sz="1333" dirty="0">
                    <a:latin typeface="a꽃피는봄" panose="02020600000000000000" pitchFamily="18" charset="-127"/>
                    <a:ea typeface="a꽃피는봄" panose="02020600000000000000" pitchFamily="18" charset="-127"/>
                  </a:rPr>
                  <a:t>지금까지 배운 내용을 토대로 팀원들과 협력하여 서로 의견을 공유하면서 만들 수 있다는 것에 대해 많은 점을 배울 수 있었습니다</a:t>
                </a:r>
                <a:r>
                  <a:rPr lang="en-US" altLang="ko-KR" sz="1333" dirty="0">
                    <a:latin typeface="a꽃피는봄" panose="02020600000000000000" pitchFamily="18" charset="-127"/>
                    <a:ea typeface="a꽃피는봄" panose="02020600000000000000" pitchFamily="18" charset="-127"/>
                  </a:rPr>
                  <a:t>. </a:t>
                </a:r>
              </a:p>
              <a:p>
                <a:r>
                  <a:rPr lang="ko-KR" altLang="en-US" sz="1333" dirty="0">
                    <a:latin typeface="a꽃피는봄" panose="02020600000000000000" pitchFamily="18" charset="-127"/>
                    <a:ea typeface="a꽃피는봄" panose="02020600000000000000" pitchFamily="18" charset="-127"/>
                  </a:rPr>
                  <a:t>이런 경험을 바탕으로 개인적으로 부족했던 스킬들을 한층 더 업 시킬 수 있었고</a:t>
                </a:r>
                <a:r>
                  <a:rPr lang="en-US" altLang="ko-KR" sz="1333" dirty="0">
                    <a:latin typeface="a꽃피는봄" panose="02020600000000000000" pitchFamily="18" charset="-127"/>
                    <a:ea typeface="a꽃피는봄" panose="02020600000000000000" pitchFamily="18" charset="-127"/>
                  </a:rPr>
                  <a:t>, </a:t>
                </a:r>
              </a:p>
              <a:p>
                <a:r>
                  <a:rPr lang="ko-KR" altLang="en-US" sz="1333" dirty="0">
                    <a:latin typeface="a꽃피는봄" panose="02020600000000000000" pitchFamily="18" charset="-127"/>
                    <a:ea typeface="a꽃피는봄" panose="02020600000000000000" pitchFamily="18" charset="-127"/>
                  </a:rPr>
                  <a:t>팀 프로젝트를 계기로 실무적인 경험을 쌓을 수 있었던 점이 많은 도움이 된 것 같습니다</a:t>
                </a:r>
                <a:r>
                  <a:rPr lang="en-US" altLang="ko-KR" sz="1333" dirty="0">
                    <a:latin typeface="a꽃피는봄" panose="02020600000000000000" pitchFamily="18" charset="-127"/>
                    <a:ea typeface="a꽃피는봄" panose="02020600000000000000" pitchFamily="18" charset="-127"/>
                  </a:rPr>
                  <a:t>.</a:t>
                </a:r>
                <a:endParaRPr lang="ko-KR" altLang="en-US" sz="1333" dirty="0">
                  <a:latin typeface="a꽃피는봄" panose="02020600000000000000" pitchFamily="18" charset="-127"/>
                  <a:ea typeface="a꽃피는봄" panose="02020600000000000000" pitchFamily="18" charset="-127"/>
                </a:endParaRPr>
              </a:p>
            </p:txBody>
          </p:sp>
          <p:sp>
            <p:nvSpPr>
              <p:cNvPr id="28" name="직사각형 27"/>
              <p:cNvSpPr/>
              <p:nvPr/>
            </p:nvSpPr>
            <p:spPr>
              <a:xfrm>
                <a:off x="1672457" y="3675474"/>
                <a:ext cx="10284281" cy="91281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ko-KR" altLang="en-US" sz="1333" dirty="0">
                    <a:latin typeface="a꽃피는봄" panose="02020600000000000000" pitchFamily="18" charset="-127"/>
                    <a:ea typeface="a꽃피는봄" panose="02020600000000000000" pitchFamily="18" charset="-127"/>
                  </a:rPr>
                  <a:t>프로젝트를 진행할 조장이 프로젝트 방향을 잡아줘서 보다 수월하게 참여할 수 있었습니다</a:t>
                </a:r>
                <a:r>
                  <a:rPr lang="en-US" altLang="ko-KR" sz="1333" dirty="0">
                    <a:latin typeface="a꽃피는봄" panose="02020600000000000000" pitchFamily="18" charset="-127"/>
                    <a:ea typeface="a꽃피는봄" panose="02020600000000000000" pitchFamily="18" charset="-127"/>
                  </a:rPr>
                  <a:t>. </a:t>
                </a:r>
              </a:p>
              <a:p>
                <a:r>
                  <a:rPr lang="ko-KR" altLang="en-US" sz="1333" dirty="0">
                    <a:latin typeface="a꽃피는봄" panose="02020600000000000000" pitchFamily="18" charset="-127"/>
                    <a:ea typeface="a꽃피는봄" panose="02020600000000000000" pitchFamily="18" charset="-127"/>
                  </a:rPr>
                  <a:t>질의 응답 프로그램을 만들기 위한 데이터를 얻기 위해서는 생각보다 많은 시간이 소요된다는 점과 데이터 </a:t>
                </a:r>
                <a:r>
                  <a:rPr lang="ko-KR" altLang="en-US" sz="1333" dirty="0" err="1">
                    <a:latin typeface="a꽃피는봄" panose="02020600000000000000" pitchFamily="18" charset="-127"/>
                    <a:ea typeface="a꽃피는봄" panose="02020600000000000000" pitchFamily="18" charset="-127"/>
                  </a:rPr>
                  <a:t>전처리의</a:t>
                </a:r>
                <a:r>
                  <a:rPr lang="ko-KR" altLang="en-US" sz="1333" dirty="0">
                    <a:latin typeface="a꽃피는봄" panose="02020600000000000000" pitchFamily="18" charset="-127"/>
                    <a:ea typeface="a꽃피는봄" panose="02020600000000000000" pitchFamily="18" charset="-127"/>
                  </a:rPr>
                  <a:t> 중요성을 느낄 수 있었습니다</a:t>
                </a:r>
                <a:r>
                  <a:rPr lang="en-US" altLang="ko-KR" sz="1333" dirty="0">
                    <a:latin typeface="a꽃피는봄" panose="02020600000000000000" pitchFamily="18" charset="-127"/>
                    <a:ea typeface="a꽃피는봄" panose="02020600000000000000" pitchFamily="18" charset="-127"/>
                  </a:rPr>
                  <a:t>.</a:t>
                </a:r>
                <a:r>
                  <a:rPr lang="ko-KR" altLang="en-US" sz="1333" dirty="0">
                    <a:latin typeface="a꽃피는봄" panose="02020600000000000000" pitchFamily="18" charset="-127"/>
                    <a:ea typeface="a꽃피는봄" panose="02020600000000000000" pitchFamily="18" charset="-127"/>
                  </a:rPr>
                  <a:t> </a:t>
                </a:r>
                <a:endParaRPr lang="en-US" altLang="ko-KR" sz="1333" dirty="0">
                  <a:latin typeface="a꽃피는봄" panose="02020600000000000000" pitchFamily="18" charset="-127"/>
                  <a:ea typeface="a꽃피는봄" panose="02020600000000000000" pitchFamily="18" charset="-127"/>
                </a:endParaRPr>
              </a:p>
              <a:p>
                <a:r>
                  <a:rPr lang="ko-KR" altLang="en-US" sz="1333" dirty="0">
                    <a:latin typeface="a꽃피는봄" panose="02020600000000000000" pitchFamily="18" charset="-127"/>
                    <a:ea typeface="a꽃피는봄" panose="02020600000000000000" pitchFamily="18" charset="-127"/>
                  </a:rPr>
                  <a:t>데이터 획득부터 시각화까지 전반적인 과제를 팀원들과 공유하며 진행했기 때문에 의사소통이 </a:t>
                </a:r>
                <a:r>
                  <a:rPr lang="ko-KR" altLang="en-US" sz="1333" dirty="0" err="1">
                    <a:latin typeface="a꽃피는봄" panose="02020600000000000000" pitchFamily="18" charset="-127"/>
                    <a:ea typeface="a꽃피는봄" panose="02020600000000000000" pitchFamily="18" charset="-127"/>
                  </a:rPr>
                  <a:t>원활하였고</a:t>
                </a:r>
                <a:r>
                  <a:rPr lang="en-US" altLang="ko-KR" sz="1333" dirty="0">
                    <a:latin typeface="a꽃피는봄" panose="02020600000000000000" pitchFamily="18" charset="-127"/>
                    <a:ea typeface="a꽃피는봄" panose="02020600000000000000" pitchFamily="18" charset="-127"/>
                  </a:rPr>
                  <a:t>,</a:t>
                </a:r>
                <a:r>
                  <a:rPr lang="ko-KR" altLang="en-US" sz="1333" dirty="0">
                    <a:latin typeface="a꽃피는봄" panose="02020600000000000000" pitchFamily="18" charset="-127"/>
                    <a:ea typeface="a꽃피는봄" panose="02020600000000000000" pitchFamily="18" charset="-127"/>
                  </a:rPr>
                  <a:t> </a:t>
                </a:r>
                <a:endParaRPr lang="en-US" altLang="ko-KR" sz="1333" dirty="0">
                  <a:latin typeface="a꽃피는봄" panose="02020600000000000000" pitchFamily="18" charset="-127"/>
                  <a:ea typeface="a꽃피는봄" panose="02020600000000000000" pitchFamily="18" charset="-127"/>
                </a:endParaRPr>
              </a:p>
              <a:p>
                <a:r>
                  <a:rPr lang="ko-KR" altLang="en-US" sz="1333" dirty="0">
                    <a:latin typeface="a꽃피는봄" panose="02020600000000000000" pitchFamily="18" charset="-127"/>
                    <a:ea typeface="a꽃피는봄" panose="02020600000000000000" pitchFamily="18" charset="-127"/>
                  </a:rPr>
                  <a:t>의견을 나누면서 실무적인 경험을 쌓고 많은 점을 배울 수 있었습니다</a:t>
                </a:r>
                <a:r>
                  <a:rPr lang="en-US" altLang="ko-KR" sz="1333" dirty="0">
                    <a:latin typeface="a꽃피는봄" panose="02020600000000000000" pitchFamily="18" charset="-127"/>
                    <a:ea typeface="a꽃피는봄" panose="02020600000000000000" pitchFamily="18" charset="-127"/>
                  </a:rPr>
                  <a:t>.  </a:t>
                </a:r>
                <a:endParaRPr lang="ko-KR" altLang="en-US" sz="1333" dirty="0">
                  <a:latin typeface="a꽃피는봄" panose="02020600000000000000" pitchFamily="18" charset="-127"/>
                  <a:ea typeface="a꽃피는봄" panose="02020600000000000000" pitchFamily="18" charset="-127"/>
                </a:endParaRPr>
              </a:p>
            </p:txBody>
          </p:sp>
        </p:grpSp>
      </p:grpSp>
      <p:grpSp>
        <p:nvGrpSpPr>
          <p:cNvPr id="29" name="그룹 28"/>
          <p:cNvGrpSpPr/>
          <p:nvPr/>
        </p:nvGrpSpPr>
        <p:grpSpPr>
          <a:xfrm>
            <a:off x="183114" y="254828"/>
            <a:ext cx="11738455" cy="348424"/>
            <a:chOff x="183114" y="254828"/>
            <a:chExt cx="11738455" cy="348424"/>
          </a:xfrm>
        </p:grpSpPr>
        <p:pic>
          <p:nvPicPr>
            <p:cNvPr id="30" name="Object 2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3114" y="254828"/>
              <a:ext cx="11738455" cy="54439"/>
            </a:xfrm>
            <a:prstGeom prst="rect">
              <a:avLst/>
            </a:prstGeom>
          </p:spPr>
        </p:pic>
        <p:pic>
          <p:nvPicPr>
            <p:cNvPr id="31" name="Object 2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3114" y="548813"/>
              <a:ext cx="11738455" cy="54439"/>
            </a:xfrm>
            <a:prstGeom prst="rect">
              <a:avLst/>
            </a:prstGeom>
          </p:spPr>
        </p:pic>
        <p:sp>
          <p:nvSpPr>
            <p:cNvPr id="33" name="Object 29"/>
            <p:cNvSpPr txBox="1"/>
            <p:nvPr/>
          </p:nvSpPr>
          <p:spPr>
            <a:xfrm>
              <a:off x="7467737" y="304239"/>
              <a:ext cx="4352244" cy="24622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r"/>
              <a:r>
                <a:rPr lang="ko-KR" altLang="en-US" sz="1000" kern="0" spc="200" dirty="0" err="1">
                  <a:solidFill>
                    <a:srgbClr val="000000"/>
                  </a:solidFill>
                  <a:latin typeface="a꽃피는봄" panose="02020600000000000000" pitchFamily="18" charset="-127"/>
                  <a:ea typeface="a꽃피는봄" panose="02020600000000000000" pitchFamily="18" charset="-127"/>
                  <a:cs typeface="a꽃피는봄" pitchFamily="34" charset="0"/>
                </a:rPr>
                <a:t>개발의민족</a:t>
              </a:r>
              <a:r>
                <a:rPr lang="ko-KR" altLang="en-US" sz="1000" kern="0" spc="200" dirty="0">
                  <a:solidFill>
                    <a:srgbClr val="000000"/>
                  </a:solidFill>
                  <a:latin typeface="a꽃피는봄" panose="02020600000000000000" pitchFamily="18" charset="-127"/>
                  <a:ea typeface="a꽃피는봄" panose="02020600000000000000" pitchFamily="18" charset="-127"/>
                  <a:cs typeface="a꽃피는봄" pitchFamily="34" charset="0"/>
                </a:rPr>
                <a:t>  </a:t>
              </a:r>
              <a:r>
                <a:rPr lang="en-US" altLang="ko-KR" sz="1000" kern="0" spc="200" dirty="0">
                  <a:solidFill>
                    <a:srgbClr val="000000"/>
                  </a:solidFill>
                  <a:latin typeface="a꽃피는봄" panose="02020600000000000000" pitchFamily="18" charset="-127"/>
                  <a:ea typeface="a꽃피는봄" panose="02020600000000000000" pitchFamily="18" charset="-127"/>
                  <a:cs typeface="a꽃피는봄" pitchFamily="34" charset="0"/>
                </a:rPr>
                <a:t>: </a:t>
              </a:r>
              <a:r>
                <a:rPr lang="ko-KR" altLang="en-US" sz="1000" kern="0" spc="200" dirty="0">
                  <a:solidFill>
                    <a:srgbClr val="000000"/>
                  </a:solidFill>
                  <a:latin typeface="a꽃피는봄" panose="02020600000000000000" pitchFamily="18" charset="-127"/>
                  <a:ea typeface="a꽃피는봄" panose="02020600000000000000" pitchFamily="18" charset="-127"/>
                  <a:cs typeface="a꽃피는봄" pitchFamily="34" charset="0"/>
                </a:rPr>
                <a:t>김경호</a:t>
              </a:r>
              <a:r>
                <a:rPr lang="en-US" altLang="ko-KR" sz="1000" kern="0" spc="200" dirty="0">
                  <a:solidFill>
                    <a:srgbClr val="000000"/>
                  </a:solidFill>
                  <a:latin typeface="a꽃피는봄" panose="02020600000000000000" pitchFamily="18" charset="-127"/>
                  <a:ea typeface="a꽃피는봄" panose="02020600000000000000" pitchFamily="18" charset="-127"/>
                  <a:cs typeface="a꽃피는봄" pitchFamily="34" charset="0"/>
                </a:rPr>
                <a:t>(</a:t>
              </a:r>
              <a:r>
                <a:rPr lang="ko-KR" altLang="en-US" sz="1000" kern="0" spc="200" dirty="0">
                  <a:solidFill>
                    <a:srgbClr val="000000"/>
                  </a:solidFill>
                  <a:latin typeface="a꽃피는봄" panose="02020600000000000000" pitchFamily="18" charset="-127"/>
                  <a:ea typeface="a꽃피는봄" panose="02020600000000000000" pitchFamily="18" charset="-127"/>
                  <a:cs typeface="a꽃피는봄" pitchFamily="34" charset="0"/>
                </a:rPr>
                <a:t>조장</a:t>
              </a:r>
              <a:r>
                <a:rPr lang="en-US" altLang="ko-KR" sz="1000" kern="0" spc="200" dirty="0">
                  <a:solidFill>
                    <a:srgbClr val="000000"/>
                  </a:solidFill>
                  <a:latin typeface="a꽃피는봄" panose="02020600000000000000" pitchFamily="18" charset="-127"/>
                  <a:ea typeface="a꽃피는봄" panose="02020600000000000000" pitchFamily="18" charset="-127"/>
                  <a:cs typeface="a꽃피는봄" pitchFamily="34" charset="0"/>
                </a:rPr>
                <a:t>), </a:t>
              </a:r>
              <a:r>
                <a:rPr lang="ko-KR" altLang="en-US" sz="1000" kern="0" spc="200" dirty="0" err="1">
                  <a:solidFill>
                    <a:srgbClr val="000000"/>
                  </a:solidFill>
                  <a:latin typeface="a꽃피는봄" panose="02020600000000000000" pitchFamily="18" charset="-127"/>
                  <a:ea typeface="a꽃피는봄" panose="02020600000000000000" pitchFamily="18" charset="-127"/>
                  <a:cs typeface="a꽃피는봄" pitchFamily="34" charset="0"/>
                </a:rPr>
                <a:t>김규희</a:t>
              </a:r>
              <a:r>
                <a:rPr lang="en-US" altLang="ko-KR" sz="1000" kern="0" spc="200" dirty="0">
                  <a:solidFill>
                    <a:srgbClr val="000000"/>
                  </a:solidFill>
                  <a:latin typeface="a꽃피는봄" panose="02020600000000000000" pitchFamily="18" charset="-127"/>
                  <a:ea typeface="a꽃피는봄" panose="02020600000000000000" pitchFamily="18" charset="-127"/>
                  <a:cs typeface="a꽃피는봄" pitchFamily="34" charset="0"/>
                </a:rPr>
                <a:t>, </a:t>
              </a:r>
              <a:r>
                <a:rPr lang="ko-KR" altLang="en-US" sz="1000" kern="0" spc="200" dirty="0">
                  <a:solidFill>
                    <a:srgbClr val="000000"/>
                  </a:solidFill>
                  <a:latin typeface="a꽃피는봄" panose="02020600000000000000" pitchFamily="18" charset="-127"/>
                  <a:ea typeface="a꽃피는봄" panose="02020600000000000000" pitchFamily="18" charset="-127"/>
                  <a:cs typeface="a꽃피는봄" pitchFamily="34" charset="0"/>
                </a:rPr>
                <a:t>김수연</a:t>
              </a:r>
              <a:r>
                <a:rPr lang="en-US" altLang="ko-KR" sz="1000" kern="0" spc="200" dirty="0">
                  <a:solidFill>
                    <a:srgbClr val="000000"/>
                  </a:solidFill>
                  <a:latin typeface="a꽃피는봄" panose="02020600000000000000" pitchFamily="18" charset="-127"/>
                  <a:ea typeface="a꽃피는봄" panose="02020600000000000000" pitchFamily="18" charset="-127"/>
                  <a:cs typeface="a꽃피는봄" pitchFamily="34" charset="0"/>
                </a:rPr>
                <a:t>, </a:t>
              </a:r>
              <a:r>
                <a:rPr lang="ko-KR" altLang="en-US" sz="1000" kern="0" spc="200" dirty="0">
                  <a:solidFill>
                    <a:srgbClr val="000000"/>
                  </a:solidFill>
                  <a:latin typeface="a꽃피는봄" panose="02020600000000000000" pitchFamily="18" charset="-127"/>
                  <a:ea typeface="a꽃피는봄" panose="02020600000000000000" pitchFamily="18" charset="-127"/>
                  <a:cs typeface="a꽃피는봄" pitchFamily="34" charset="0"/>
                </a:rPr>
                <a:t>김지혜</a:t>
              </a:r>
              <a:r>
                <a:rPr lang="en-US" altLang="ko-KR" sz="1000" kern="0" spc="200" dirty="0">
                  <a:solidFill>
                    <a:srgbClr val="000000"/>
                  </a:solidFill>
                  <a:latin typeface="a꽃피는봄" panose="02020600000000000000" pitchFamily="18" charset="-127"/>
                  <a:ea typeface="a꽃피는봄" panose="02020600000000000000" pitchFamily="18" charset="-127"/>
                  <a:cs typeface="a꽃피는봄" pitchFamily="34" charset="0"/>
                </a:rPr>
                <a:t>, </a:t>
              </a:r>
              <a:r>
                <a:rPr lang="ko-KR" altLang="en-US" sz="1000" kern="0" spc="200" dirty="0">
                  <a:solidFill>
                    <a:srgbClr val="000000"/>
                  </a:solidFill>
                  <a:latin typeface="a꽃피는봄" panose="02020600000000000000" pitchFamily="18" charset="-127"/>
                  <a:ea typeface="a꽃피는봄" panose="02020600000000000000" pitchFamily="18" charset="-127"/>
                  <a:cs typeface="a꽃피는봄" pitchFamily="34" charset="0"/>
                </a:rPr>
                <a:t>조명국</a:t>
              </a:r>
              <a:endParaRPr lang="en-US" sz="1200" spc="200" dirty="0">
                <a:latin typeface="a꽃피는봄" panose="02020600000000000000" pitchFamily="18" charset="-127"/>
                <a:ea typeface="a꽃피는봄" panose="02020600000000000000" pitchFamily="18" charset="-127"/>
              </a:endParaRPr>
            </a:p>
          </p:txBody>
        </p:sp>
        <p:sp>
          <p:nvSpPr>
            <p:cNvPr id="36" name="Object 31"/>
            <p:cNvSpPr txBox="1"/>
            <p:nvPr/>
          </p:nvSpPr>
          <p:spPr>
            <a:xfrm>
              <a:off x="273123" y="305110"/>
              <a:ext cx="1849529" cy="24622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ko-KR" altLang="en-US" sz="1000" kern="0" spc="200" dirty="0">
                  <a:solidFill>
                    <a:srgbClr val="000000"/>
                  </a:solidFill>
                  <a:latin typeface="a꽃피는봄" panose="02020600000000000000" pitchFamily="18" charset="-127"/>
                  <a:ea typeface="a꽃피는봄" panose="02020600000000000000" pitchFamily="18" charset="-127"/>
                  <a:cs typeface="a꽃피는봄" pitchFamily="34" charset="0"/>
                </a:rPr>
                <a:t>발표</a:t>
              </a:r>
              <a:r>
                <a:rPr lang="en-US" sz="1000" kern="0" spc="200" dirty="0">
                  <a:solidFill>
                    <a:srgbClr val="000000"/>
                  </a:solidFill>
                  <a:latin typeface="a꽃피는봄" panose="02020600000000000000" pitchFamily="18" charset="-127"/>
                  <a:ea typeface="a꽃피는봄" panose="02020600000000000000" pitchFamily="18" charset="-127"/>
                  <a:cs typeface="a꽃피는봄" pitchFamily="34" charset="0"/>
                </a:rPr>
                <a:t>일 2022.04.06</a:t>
              </a:r>
              <a:endParaRPr lang="en-US" sz="1200" spc="200" dirty="0">
                <a:latin typeface="a꽃피는봄" panose="02020600000000000000" pitchFamily="18" charset="-127"/>
                <a:ea typeface="a꽃피는봄" panose="02020600000000000000" pitchFamily="18" charset="-127"/>
              </a:endParaRPr>
            </a:p>
          </p:txBody>
        </p:sp>
        <p:sp>
          <p:nvSpPr>
            <p:cNvPr id="37" name="Object 32"/>
            <p:cNvSpPr txBox="1"/>
            <p:nvPr/>
          </p:nvSpPr>
          <p:spPr>
            <a:xfrm>
              <a:off x="3044956" y="311563"/>
              <a:ext cx="3731882" cy="25654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lvl="0" fontAlgn="base" latinLnBrk="1"/>
              <a:r>
                <a:rPr lang="en-US" altLang="ko-KR" sz="1067" spc="200" dirty="0">
                  <a:latin typeface="a꽃피는봄" panose="02020600000000000000" pitchFamily="18" charset="-127"/>
                  <a:ea typeface="a꽃피는봄" panose="02020600000000000000" pitchFamily="18" charset="-127"/>
                </a:rPr>
                <a:t>BERT </a:t>
              </a:r>
              <a:r>
                <a:rPr lang="ko-KR" altLang="en-US" sz="1067" spc="200" dirty="0">
                  <a:latin typeface="a꽃피는봄" panose="02020600000000000000" pitchFamily="18" charset="-127"/>
                  <a:ea typeface="a꽃피는봄" panose="02020600000000000000" pitchFamily="18" charset="-127"/>
                </a:rPr>
                <a:t>질의응답 학습을 위한 데이터 설계</a:t>
              </a:r>
            </a:p>
          </p:txBody>
        </p:sp>
      </p:grpSp>
      <p:sp>
        <p:nvSpPr>
          <p:cNvPr id="26" name="직사각형 25"/>
          <p:cNvSpPr/>
          <p:nvPr/>
        </p:nvSpPr>
        <p:spPr>
          <a:xfrm>
            <a:off x="1672457" y="2595565"/>
            <a:ext cx="10284281" cy="9128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333" dirty="0">
                <a:latin typeface="a꽃피는봄" panose="02020600000000000000" pitchFamily="18" charset="-127"/>
                <a:ea typeface="a꽃피는봄" panose="02020600000000000000" pitchFamily="18" charset="-127"/>
              </a:rPr>
              <a:t>데이터 획득부터 시각화까지 이번 프로젝트를 진행하면 처음 접해봤던 작업들이라 처음에 감을 잡기에 많은 어려움이 있었습니다</a:t>
            </a:r>
            <a:r>
              <a:rPr lang="en-US" altLang="ko-KR" sz="1333" dirty="0">
                <a:latin typeface="a꽃피는봄" panose="02020600000000000000" pitchFamily="18" charset="-127"/>
                <a:ea typeface="a꽃피는봄" panose="02020600000000000000" pitchFamily="18" charset="-127"/>
              </a:rPr>
              <a:t>. </a:t>
            </a:r>
          </a:p>
          <a:p>
            <a:r>
              <a:rPr lang="ko-KR" altLang="en-US" sz="1333" dirty="0">
                <a:latin typeface="a꽃피는봄" panose="02020600000000000000" pitchFamily="18" charset="-127"/>
                <a:ea typeface="a꽃피는봄" panose="02020600000000000000" pitchFamily="18" charset="-127"/>
              </a:rPr>
              <a:t>조장이 매일 해야할 일을 할당해줘서 점차 스스로 방향성에 대해 잡아갈 수 있었고</a:t>
            </a:r>
            <a:r>
              <a:rPr lang="en-US" altLang="ko-KR" sz="1333" dirty="0">
                <a:latin typeface="a꽃피는봄" panose="02020600000000000000" pitchFamily="18" charset="-127"/>
                <a:ea typeface="a꽃피는봄" panose="02020600000000000000" pitchFamily="18" charset="-127"/>
              </a:rPr>
              <a:t>,</a:t>
            </a:r>
          </a:p>
          <a:p>
            <a:r>
              <a:rPr lang="ko-KR" altLang="en-US" sz="1333" dirty="0">
                <a:latin typeface="a꽃피는봄" panose="02020600000000000000" pitchFamily="18" charset="-127"/>
                <a:ea typeface="a꽃피는봄" panose="02020600000000000000" pitchFamily="18" charset="-127"/>
              </a:rPr>
              <a:t>수업으로 배웠던 </a:t>
            </a:r>
            <a:r>
              <a:rPr lang="ko-KR" altLang="en-US" sz="1333" dirty="0" err="1">
                <a:latin typeface="a꽃피는봄" panose="02020600000000000000" pitchFamily="18" charset="-127"/>
                <a:ea typeface="a꽃피는봄" panose="02020600000000000000" pitchFamily="18" charset="-127"/>
              </a:rPr>
              <a:t>파이썬</a:t>
            </a:r>
            <a:r>
              <a:rPr lang="ko-KR" altLang="en-US" sz="1333" dirty="0">
                <a:latin typeface="a꽃피는봄" panose="02020600000000000000" pitchFamily="18" charset="-127"/>
                <a:ea typeface="a꽃피는봄" panose="02020600000000000000" pitchFamily="18" charset="-127"/>
              </a:rPr>
              <a:t> 등을 활용해서 프로젝트에 적용도 시킬 수 있었습니다</a:t>
            </a:r>
            <a:r>
              <a:rPr lang="en-US" altLang="ko-KR" sz="1333" dirty="0">
                <a:latin typeface="a꽃피는봄" panose="02020600000000000000" pitchFamily="18" charset="-127"/>
                <a:ea typeface="a꽃피는봄" panose="02020600000000000000" pitchFamily="18" charset="-127"/>
              </a:rPr>
              <a:t>.</a:t>
            </a:r>
          </a:p>
          <a:p>
            <a:r>
              <a:rPr lang="ko-KR" altLang="en-US" sz="1333" dirty="0">
                <a:latin typeface="a꽃피는봄" panose="02020600000000000000" pitchFamily="18" charset="-127"/>
                <a:ea typeface="a꽃피는봄" panose="02020600000000000000" pitchFamily="18" charset="-127"/>
              </a:rPr>
              <a:t>좋은 팀원들과 매일 의견도 주고 받으면서 실무적인 경험도 쌓고 데이터 설계 분야에 대한 경험도 쌓아 매우 만족한 프로젝트였습니다</a:t>
            </a:r>
            <a:r>
              <a:rPr lang="en-US" altLang="ko-KR" sz="1333" dirty="0">
                <a:latin typeface="a꽃피는봄" panose="02020600000000000000" pitchFamily="18" charset="-127"/>
                <a:ea typeface="a꽃피는봄" panose="02020600000000000000" pitchFamily="18" charset="-127"/>
              </a:rPr>
              <a:t>.</a:t>
            </a:r>
            <a:endParaRPr lang="ko-KR" altLang="en-US" sz="1333" dirty="0">
              <a:latin typeface="a꽃피는봄" panose="02020600000000000000" pitchFamily="18" charset="-127"/>
              <a:ea typeface="a꽃피는봄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597407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267819" y="3709920"/>
            <a:ext cx="5423280" cy="18160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1" dirty="0">
                <a:latin typeface="a꽃피는봄" panose="02020600000000000000" pitchFamily="18" charset="-127"/>
                <a:ea typeface="a꽃피는봄" panose="02020600000000000000" pitchFamily="18" charset="-127"/>
              </a:rPr>
              <a:t>감사합니다</a:t>
            </a:r>
            <a:endParaRPr lang="en-US" altLang="ko-KR" sz="10001" dirty="0">
              <a:latin typeface="a꽃피는봄" panose="02020600000000000000" pitchFamily="18" charset="-127"/>
              <a:ea typeface="a꽃피는봄" panose="02020600000000000000" pitchFamily="18" charset="-127"/>
            </a:endParaRPr>
          </a:p>
          <a:p>
            <a:endParaRPr lang="en-US" altLang="ko-KR" sz="1200" dirty="0">
              <a:latin typeface="a꽃피는봄" panose="02020600000000000000" pitchFamily="18" charset="-127"/>
              <a:ea typeface="a꽃피는봄" panose="02020600000000000000" pitchFamily="18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4" t="2222" r="65926" b="60741"/>
          <a:stretch/>
        </p:blipFill>
        <p:spPr>
          <a:xfrm>
            <a:off x="4112740" y="2904036"/>
            <a:ext cx="603713" cy="805884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78" t="52963" r="34201" b="10000"/>
          <a:stretch/>
        </p:blipFill>
        <p:spPr>
          <a:xfrm>
            <a:off x="4894681" y="2870200"/>
            <a:ext cx="552121" cy="820609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000" t="53704" r="4074" b="9999"/>
          <a:stretch/>
        </p:blipFill>
        <p:spPr>
          <a:xfrm>
            <a:off x="5625030" y="2894512"/>
            <a:ext cx="540417" cy="794163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08" t="52593" r="66666" b="11254"/>
          <a:stretch/>
        </p:blipFill>
        <p:spPr>
          <a:xfrm>
            <a:off x="6299200" y="2870200"/>
            <a:ext cx="573876" cy="818475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074" r="27778" b="61111"/>
          <a:stretch/>
        </p:blipFill>
        <p:spPr>
          <a:xfrm>
            <a:off x="7006829" y="2841667"/>
            <a:ext cx="613073" cy="847008"/>
          </a:xfrm>
          <a:prstGeom prst="rect">
            <a:avLst/>
          </a:prstGeom>
        </p:spPr>
      </p:pic>
      <p:grpSp>
        <p:nvGrpSpPr>
          <p:cNvPr id="15" name="그룹 14"/>
          <p:cNvGrpSpPr/>
          <p:nvPr/>
        </p:nvGrpSpPr>
        <p:grpSpPr>
          <a:xfrm>
            <a:off x="183114" y="254828"/>
            <a:ext cx="11738455" cy="348424"/>
            <a:chOff x="183114" y="254828"/>
            <a:chExt cx="11738455" cy="348424"/>
          </a:xfrm>
        </p:grpSpPr>
        <p:pic>
          <p:nvPicPr>
            <p:cNvPr id="16" name="Object 2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3114" y="254828"/>
              <a:ext cx="11738455" cy="54439"/>
            </a:xfrm>
            <a:prstGeom prst="rect">
              <a:avLst/>
            </a:prstGeom>
          </p:spPr>
        </p:pic>
        <p:pic>
          <p:nvPicPr>
            <p:cNvPr id="17" name="Object 2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3114" y="548813"/>
              <a:ext cx="11738455" cy="54439"/>
            </a:xfrm>
            <a:prstGeom prst="rect">
              <a:avLst/>
            </a:prstGeom>
          </p:spPr>
        </p:pic>
        <p:sp>
          <p:nvSpPr>
            <p:cNvPr id="18" name="Object 29"/>
            <p:cNvSpPr txBox="1"/>
            <p:nvPr/>
          </p:nvSpPr>
          <p:spPr>
            <a:xfrm>
              <a:off x="7467737" y="304239"/>
              <a:ext cx="4352244" cy="24622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r"/>
              <a:r>
                <a:rPr lang="ko-KR" altLang="en-US" sz="1000" kern="0" spc="200" dirty="0" err="1">
                  <a:solidFill>
                    <a:srgbClr val="000000"/>
                  </a:solidFill>
                  <a:latin typeface="a꽃피는봄" panose="02020600000000000000" pitchFamily="18" charset="-127"/>
                  <a:ea typeface="a꽃피는봄" panose="02020600000000000000" pitchFamily="18" charset="-127"/>
                  <a:cs typeface="a꽃피는봄" pitchFamily="34" charset="0"/>
                </a:rPr>
                <a:t>개발의민족</a:t>
              </a:r>
              <a:r>
                <a:rPr lang="ko-KR" altLang="en-US" sz="1000" kern="0" spc="200" dirty="0">
                  <a:solidFill>
                    <a:srgbClr val="000000"/>
                  </a:solidFill>
                  <a:latin typeface="a꽃피는봄" panose="02020600000000000000" pitchFamily="18" charset="-127"/>
                  <a:ea typeface="a꽃피는봄" panose="02020600000000000000" pitchFamily="18" charset="-127"/>
                  <a:cs typeface="a꽃피는봄" pitchFamily="34" charset="0"/>
                </a:rPr>
                <a:t>  </a:t>
              </a:r>
              <a:r>
                <a:rPr lang="en-US" altLang="ko-KR" sz="1000" kern="0" spc="200" dirty="0">
                  <a:solidFill>
                    <a:srgbClr val="000000"/>
                  </a:solidFill>
                  <a:latin typeface="a꽃피는봄" panose="02020600000000000000" pitchFamily="18" charset="-127"/>
                  <a:ea typeface="a꽃피는봄" panose="02020600000000000000" pitchFamily="18" charset="-127"/>
                  <a:cs typeface="a꽃피는봄" pitchFamily="34" charset="0"/>
                </a:rPr>
                <a:t>: </a:t>
              </a:r>
              <a:r>
                <a:rPr lang="ko-KR" altLang="en-US" sz="1000" kern="0" spc="200" dirty="0">
                  <a:solidFill>
                    <a:srgbClr val="000000"/>
                  </a:solidFill>
                  <a:latin typeface="a꽃피는봄" panose="02020600000000000000" pitchFamily="18" charset="-127"/>
                  <a:ea typeface="a꽃피는봄" panose="02020600000000000000" pitchFamily="18" charset="-127"/>
                  <a:cs typeface="a꽃피는봄" pitchFamily="34" charset="0"/>
                </a:rPr>
                <a:t>김경호</a:t>
              </a:r>
              <a:r>
                <a:rPr lang="en-US" altLang="ko-KR" sz="1000" kern="0" spc="200" dirty="0">
                  <a:solidFill>
                    <a:srgbClr val="000000"/>
                  </a:solidFill>
                  <a:latin typeface="a꽃피는봄" panose="02020600000000000000" pitchFamily="18" charset="-127"/>
                  <a:ea typeface="a꽃피는봄" panose="02020600000000000000" pitchFamily="18" charset="-127"/>
                  <a:cs typeface="a꽃피는봄" pitchFamily="34" charset="0"/>
                </a:rPr>
                <a:t>(</a:t>
              </a:r>
              <a:r>
                <a:rPr lang="ko-KR" altLang="en-US" sz="1000" kern="0" spc="200" dirty="0">
                  <a:solidFill>
                    <a:srgbClr val="000000"/>
                  </a:solidFill>
                  <a:latin typeface="a꽃피는봄" panose="02020600000000000000" pitchFamily="18" charset="-127"/>
                  <a:ea typeface="a꽃피는봄" panose="02020600000000000000" pitchFamily="18" charset="-127"/>
                  <a:cs typeface="a꽃피는봄" pitchFamily="34" charset="0"/>
                </a:rPr>
                <a:t>조장</a:t>
              </a:r>
              <a:r>
                <a:rPr lang="en-US" altLang="ko-KR" sz="1000" kern="0" spc="200" dirty="0">
                  <a:solidFill>
                    <a:srgbClr val="000000"/>
                  </a:solidFill>
                  <a:latin typeface="a꽃피는봄" panose="02020600000000000000" pitchFamily="18" charset="-127"/>
                  <a:ea typeface="a꽃피는봄" panose="02020600000000000000" pitchFamily="18" charset="-127"/>
                  <a:cs typeface="a꽃피는봄" pitchFamily="34" charset="0"/>
                </a:rPr>
                <a:t>), </a:t>
              </a:r>
              <a:r>
                <a:rPr lang="ko-KR" altLang="en-US" sz="1000" kern="0" spc="200" dirty="0" err="1">
                  <a:solidFill>
                    <a:srgbClr val="000000"/>
                  </a:solidFill>
                  <a:latin typeface="a꽃피는봄" panose="02020600000000000000" pitchFamily="18" charset="-127"/>
                  <a:ea typeface="a꽃피는봄" panose="02020600000000000000" pitchFamily="18" charset="-127"/>
                  <a:cs typeface="a꽃피는봄" pitchFamily="34" charset="0"/>
                </a:rPr>
                <a:t>김규희</a:t>
              </a:r>
              <a:r>
                <a:rPr lang="en-US" altLang="ko-KR" sz="1000" kern="0" spc="200" dirty="0">
                  <a:solidFill>
                    <a:srgbClr val="000000"/>
                  </a:solidFill>
                  <a:latin typeface="a꽃피는봄" panose="02020600000000000000" pitchFamily="18" charset="-127"/>
                  <a:ea typeface="a꽃피는봄" panose="02020600000000000000" pitchFamily="18" charset="-127"/>
                  <a:cs typeface="a꽃피는봄" pitchFamily="34" charset="0"/>
                </a:rPr>
                <a:t>, </a:t>
              </a:r>
              <a:r>
                <a:rPr lang="ko-KR" altLang="en-US" sz="1000" kern="0" spc="200" dirty="0">
                  <a:solidFill>
                    <a:srgbClr val="000000"/>
                  </a:solidFill>
                  <a:latin typeface="a꽃피는봄" panose="02020600000000000000" pitchFamily="18" charset="-127"/>
                  <a:ea typeface="a꽃피는봄" panose="02020600000000000000" pitchFamily="18" charset="-127"/>
                  <a:cs typeface="a꽃피는봄" pitchFamily="34" charset="0"/>
                </a:rPr>
                <a:t>김수연</a:t>
              </a:r>
              <a:r>
                <a:rPr lang="en-US" altLang="ko-KR" sz="1000" kern="0" spc="200" dirty="0">
                  <a:solidFill>
                    <a:srgbClr val="000000"/>
                  </a:solidFill>
                  <a:latin typeface="a꽃피는봄" panose="02020600000000000000" pitchFamily="18" charset="-127"/>
                  <a:ea typeface="a꽃피는봄" panose="02020600000000000000" pitchFamily="18" charset="-127"/>
                  <a:cs typeface="a꽃피는봄" pitchFamily="34" charset="0"/>
                </a:rPr>
                <a:t>, </a:t>
              </a:r>
              <a:r>
                <a:rPr lang="ko-KR" altLang="en-US" sz="1000" kern="0" spc="200" dirty="0">
                  <a:solidFill>
                    <a:srgbClr val="000000"/>
                  </a:solidFill>
                  <a:latin typeface="a꽃피는봄" panose="02020600000000000000" pitchFamily="18" charset="-127"/>
                  <a:ea typeface="a꽃피는봄" panose="02020600000000000000" pitchFamily="18" charset="-127"/>
                  <a:cs typeface="a꽃피는봄" pitchFamily="34" charset="0"/>
                </a:rPr>
                <a:t>김지혜</a:t>
              </a:r>
              <a:r>
                <a:rPr lang="en-US" altLang="ko-KR" sz="1000" kern="0" spc="200" dirty="0">
                  <a:solidFill>
                    <a:srgbClr val="000000"/>
                  </a:solidFill>
                  <a:latin typeface="a꽃피는봄" panose="02020600000000000000" pitchFamily="18" charset="-127"/>
                  <a:ea typeface="a꽃피는봄" panose="02020600000000000000" pitchFamily="18" charset="-127"/>
                  <a:cs typeface="a꽃피는봄" pitchFamily="34" charset="0"/>
                </a:rPr>
                <a:t>, </a:t>
              </a:r>
              <a:r>
                <a:rPr lang="ko-KR" altLang="en-US" sz="1000" kern="0" spc="200" dirty="0">
                  <a:solidFill>
                    <a:srgbClr val="000000"/>
                  </a:solidFill>
                  <a:latin typeface="a꽃피는봄" panose="02020600000000000000" pitchFamily="18" charset="-127"/>
                  <a:ea typeface="a꽃피는봄" panose="02020600000000000000" pitchFamily="18" charset="-127"/>
                  <a:cs typeface="a꽃피는봄" pitchFamily="34" charset="0"/>
                </a:rPr>
                <a:t>조명국</a:t>
              </a:r>
              <a:endParaRPr lang="en-US" sz="1200" spc="200" dirty="0">
                <a:latin typeface="a꽃피는봄" panose="02020600000000000000" pitchFamily="18" charset="-127"/>
                <a:ea typeface="a꽃피는봄" panose="02020600000000000000" pitchFamily="18" charset="-127"/>
              </a:endParaRPr>
            </a:p>
          </p:txBody>
        </p:sp>
        <p:sp>
          <p:nvSpPr>
            <p:cNvPr id="19" name="Object 31"/>
            <p:cNvSpPr txBox="1"/>
            <p:nvPr/>
          </p:nvSpPr>
          <p:spPr>
            <a:xfrm>
              <a:off x="273123" y="305110"/>
              <a:ext cx="1849529" cy="24622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ko-KR" altLang="en-US" sz="1000" kern="0" spc="200" dirty="0">
                  <a:solidFill>
                    <a:srgbClr val="000000"/>
                  </a:solidFill>
                  <a:latin typeface="a꽃피는봄" panose="02020600000000000000" pitchFamily="18" charset="-127"/>
                  <a:ea typeface="a꽃피는봄" panose="02020600000000000000" pitchFamily="18" charset="-127"/>
                  <a:cs typeface="a꽃피는봄" pitchFamily="34" charset="0"/>
                </a:rPr>
                <a:t>발표</a:t>
              </a:r>
              <a:r>
                <a:rPr lang="en-US" sz="1000" kern="0" spc="200" dirty="0">
                  <a:solidFill>
                    <a:srgbClr val="000000"/>
                  </a:solidFill>
                  <a:latin typeface="a꽃피는봄" panose="02020600000000000000" pitchFamily="18" charset="-127"/>
                  <a:ea typeface="a꽃피는봄" panose="02020600000000000000" pitchFamily="18" charset="-127"/>
                  <a:cs typeface="a꽃피는봄" pitchFamily="34" charset="0"/>
                </a:rPr>
                <a:t>일 2022.04.06</a:t>
              </a:r>
              <a:endParaRPr lang="en-US" sz="1200" spc="200" dirty="0">
                <a:latin typeface="a꽃피는봄" panose="02020600000000000000" pitchFamily="18" charset="-127"/>
                <a:ea typeface="a꽃피는봄" panose="02020600000000000000" pitchFamily="18" charset="-127"/>
              </a:endParaRPr>
            </a:p>
          </p:txBody>
        </p:sp>
        <p:sp>
          <p:nvSpPr>
            <p:cNvPr id="20" name="Object 32"/>
            <p:cNvSpPr txBox="1"/>
            <p:nvPr/>
          </p:nvSpPr>
          <p:spPr>
            <a:xfrm>
              <a:off x="3044956" y="311563"/>
              <a:ext cx="3731882" cy="25654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lvl="0" fontAlgn="base" latinLnBrk="1"/>
              <a:r>
                <a:rPr lang="en-US" altLang="ko-KR" sz="1067" spc="200" dirty="0">
                  <a:latin typeface="a꽃피는봄" panose="02020600000000000000" pitchFamily="18" charset="-127"/>
                  <a:ea typeface="a꽃피는봄" panose="02020600000000000000" pitchFamily="18" charset="-127"/>
                </a:rPr>
                <a:t>BERT </a:t>
              </a:r>
              <a:r>
                <a:rPr lang="ko-KR" altLang="en-US" sz="1067" spc="200" dirty="0">
                  <a:latin typeface="a꽃피는봄" panose="02020600000000000000" pitchFamily="18" charset="-127"/>
                  <a:ea typeface="a꽃피는봄" panose="02020600000000000000" pitchFamily="18" charset="-127"/>
                </a:rPr>
                <a:t>질의응답 학습을 위한 데이터 설계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795775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23583" y="1125386"/>
            <a:ext cx="5512971" cy="14465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8800" kern="0" spc="-400" dirty="0">
                <a:solidFill>
                  <a:srgbClr val="000000"/>
                </a:solidFill>
                <a:latin typeface="a꽃피는봄" panose="02020600000000000000" pitchFamily="18" charset="-127"/>
                <a:ea typeface="a꽃피는봄" panose="02020600000000000000" pitchFamily="18" charset="-127"/>
                <a:cs typeface="a꽃피는봄" pitchFamily="34" charset="0"/>
              </a:rPr>
              <a:t>목차</a:t>
            </a:r>
            <a:endParaRPr lang="en-US" sz="1200" dirty="0">
              <a:latin typeface="a꽃피는봄" panose="02020600000000000000" pitchFamily="18" charset="-127"/>
              <a:ea typeface="a꽃피는봄" panose="02020600000000000000" pitchFamily="18" charset="-127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38474" y="3593895"/>
            <a:ext cx="937702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000" b="1" kern="0" spc="-133" dirty="0">
                <a:solidFill>
                  <a:srgbClr val="7FA2C4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꽃피는봄" pitchFamily="34" charset="0"/>
              </a:rPr>
              <a:t>01</a:t>
            </a:r>
            <a:endParaRPr lang="en-US" sz="4000" b="1" dirty="0"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98796" y="3727696"/>
            <a:ext cx="2468554" cy="50276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667" kern="0" spc="-67" dirty="0" err="1">
                <a:solidFill>
                  <a:srgbClr val="000000"/>
                </a:solidFill>
                <a:latin typeface="a꽃피는봄" panose="02020600000000000000" pitchFamily="18" charset="-127"/>
                <a:ea typeface="a꽃피는봄" panose="02020600000000000000" pitchFamily="18" charset="-127"/>
              </a:rPr>
              <a:t>추진목표</a:t>
            </a:r>
            <a:endParaRPr lang="en-US" sz="2667" dirty="0">
              <a:latin typeface="a꽃피는봄" panose="02020600000000000000" pitchFamily="18" charset="-127"/>
              <a:ea typeface="a꽃피는봄" panose="02020600000000000000" pitchFamily="18" charset="-127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299682" y="3593895"/>
            <a:ext cx="833769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000" b="1" kern="0" spc="-133" dirty="0">
                <a:solidFill>
                  <a:srgbClr val="7FA2C4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꽃피는봄" pitchFamily="34" charset="0"/>
              </a:rPr>
              <a:t>02</a:t>
            </a:r>
            <a:endParaRPr lang="en-US" sz="4000" b="1" dirty="0"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033846" y="3707606"/>
            <a:ext cx="2468554" cy="50276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667" kern="0" spc="-67" dirty="0">
                <a:solidFill>
                  <a:srgbClr val="000000"/>
                </a:solidFill>
                <a:latin typeface="a꽃피는봄" panose="02020600000000000000" pitchFamily="18" charset="-127"/>
                <a:ea typeface="a꽃피는봄" panose="02020600000000000000" pitchFamily="18" charset="-127"/>
                <a:cs typeface="a꽃피는봄" pitchFamily="34" charset="0"/>
              </a:rPr>
              <a:t>기대효과</a:t>
            </a:r>
            <a:endParaRPr lang="en-US" sz="2667" dirty="0">
              <a:latin typeface="a꽃피는봄" panose="02020600000000000000" pitchFamily="18" charset="-127"/>
              <a:ea typeface="a꽃피는봄" panose="02020600000000000000" pitchFamily="18" charset="-127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759331" y="3593895"/>
            <a:ext cx="781315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000" b="1" kern="0" spc="-133" dirty="0">
                <a:solidFill>
                  <a:srgbClr val="7FA2C4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꽃피는봄" pitchFamily="34" charset="0"/>
              </a:rPr>
              <a:t>03</a:t>
            </a:r>
            <a:endParaRPr lang="en-US" sz="4000" b="1" dirty="0"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472246" y="3727696"/>
            <a:ext cx="2468554" cy="50276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667" kern="0" spc="-67" dirty="0">
                <a:solidFill>
                  <a:srgbClr val="000000"/>
                </a:solidFill>
                <a:latin typeface="a꽃피는봄" panose="02020600000000000000" pitchFamily="18" charset="-127"/>
                <a:ea typeface="a꽃피는봄" panose="02020600000000000000" pitchFamily="18" charset="-127"/>
                <a:cs typeface="a꽃피는봄" pitchFamily="34" charset="0"/>
              </a:rPr>
              <a:t>팀원 구성 및 역할</a:t>
            </a:r>
            <a:endParaRPr lang="en-US" sz="2667" dirty="0">
              <a:latin typeface="a꽃피는봄" panose="02020600000000000000" pitchFamily="18" charset="-127"/>
              <a:ea typeface="a꽃피는봄" panose="02020600000000000000" pitchFamily="18" charset="-127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9189489" y="3640013"/>
            <a:ext cx="948041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000" b="1" kern="0" spc="-133" dirty="0">
                <a:solidFill>
                  <a:srgbClr val="7FA2C4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꽃피는봄" pitchFamily="34" charset="0"/>
              </a:rPr>
              <a:t>04</a:t>
            </a:r>
            <a:endParaRPr lang="en-US" sz="4000" b="1" dirty="0"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9926646" y="3727696"/>
            <a:ext cx="2468554" cy="50276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667" kern="0" spc="-67" dirty="0">
                <a:solidFill>
                  <a:srgbClr val="000000"/>
                </a:solidFill>
                <a:latin typeface="a꽃피는봄" panose="02020600000000000000" pitchFamily="18" charset="-127"/>
                <a:ea typeface="a꽃피는봄" panose="02020600000000000000" pitchFamily="18" charset="-127"/>
              </a:rPr>
              <a:t>WBS</a:t>
            </a:r>
            <a:endParaRPr lang="en-US" sz="2667" dirty="0">
              <a:latin typeface="a꽃피는봄" panose="02020600000000000000" pitchFamily="18" charset="-127"/>
              <a:ea typeface="a꽃피는봄" panose="02020600000000000000" pitchFamily="18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797759" y="3019105"/>
            <a:ext cx="10575020" cy="329143"/>
            <a:chOff x="1196638" y="4528658"/>
            <a:chExt cx="15862530" cy="49371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96638" y="4528658"/>
              <a:ext cx="15862530" cy="493714"/>
            </a:xfrm>
            <a:prstGeom prst="rect">
              <a:avLst/>
            </a:prstGeom>
          </p:spPr>
        </p:pic>
      </p:grpSp>
      <p:sp>
        <p:nvSpPr>
          <p:cNvPr id="41" name="Object 3"/>
          <p:cNvSpPr txBox="1"/>
          <p:nvPr/>
        </p:nvSpPr>
        <p:spPr>
          <a:xfrm>
            <a:off x="1559075" y="4394200"/>
            <a:ext cx="1034656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000" b="1" kern="0" spc="-133" dirty="0">
                <a:solidFill>
                  <a:srgbClr val="7FA2C4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꽃피는봄" pitchFamily="34" charset="0"/>
              </a:rPr>
              <a:t>05</a:t>
            </a:r>
            <a:endParaRPr lang="en-US" sz="4000" b="1" dirty="0"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42" name="Object 4"/>
          <p:cNvSpPr txBox="1"/>
          <p:nvPr/>
        </p:nvSpPr>
        <p:spPr>
          <a:xfrm>
            <a:off x="2219397" y="4528000"/>
            <a:ext cx="2962203" cy="50276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667" kern="0" spc="-67" dirty="0">
                <a:solidFill>
                  <a:srgbClr val="000000"/>
                </a:solidFill>
                <a:latin typeface="a꽃피는봄" panose="02020600000000000000" pitchFamily="18" charset="-127"/>
                <a:ea typeface="a꽃피는봄" panose="02020600000000000000" pitchFamily="18" charset="-127"/>
              </a:rPr>
              <a:t>프로젝트 도메인 선정</a:t>
            </a:r>
            <a:endParaRPr lang="en-US" sz="2667" dirty="0">
              <a:latin typeface="a꽃피는봄" panose="02020600000000000000" pitchFamily="18" charset="-127"/>
              <a:ea typeface="a꽃피는봄" panose="02020600000000000000" pitchFamily="18" charset="-127"/>
            </a:endParaRPr>
          </a:p>
        </p:txBody>
      </p:sp>
      <p:sp>
        <p:nvSpPr>
          <p:cNvPr id="43" name="Object 7"/>
          <p:cNvSpPr txBox="1"/>
          <p:nvPr/>
        </p:nvSpPr>
        <p:spPr>
          <a:xfrm>
            <a:off x="5280882" y="4394200"/>
            <a:ext cx="833769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000" b="1" kern="0" spc="-133" dirty="0">
                <a:solidFill>
                  <a:srgbClr val="7FA2C4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꽃피는봄" pitchFamily="34" charset="0"/>
              </a:rPr>
              <a:t>06</a:t>
            </a:r>
            <a:endParaRPr lang="en-US" sz="4000" b="1" dirty="0"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44" name="Object 8"/>
          <p:cNvSpPr txBox="1"/>
          <p:nvPr/>
        </p:nvSpPr>
        <p:spPr>
          <a:xfrm>
            <a:off x="6015046" y="4507911"/>
            <a:ext cx="2468554" cy="50276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667" kern="0" spc="-67" dirty="0">
                <a:solidFill>
                  <a:srgbClr val="000000"/>
                </a:solidFill>
                <a:latin typeface="a꽃피는봄" panose="02020600000000000000" pitchFamily="18" charset="-127"/>
                <a:ea typeface="a꽃피는봄" panose="02020600000000000000" pitchFamily="18" charset="-127"/>
                <a:cs typeface="a꽃피는봄" pitchFamily="34" charset="0"/>
              </a:rPr>
              <a:t>시각화</a:t>
            </a:r>
            <a:endParaRPr lang="en-US" sz="2667" dirty="0">
              <a:latin typeface="a꽃피는봄" panose="02020600000000000000" pitchFamily="18" charset="-127"/>
              <a:ea typeface="a꽃피는봄" panose="02020600000000000000" pitchFamily="18" charset="-127"/>
            </a:endParaRPr>
          </a:p>
        </p:txBody>
      </p:sp>
      <p:sp>
        <p:nvSpPr>
          <p:cNvPr id="45" name="Object 11"/>
          <p:cNvSpPr txBox="1"/>
          <p:nvPr/>
        </p:nvSpPr>
        <p:spPr>
          <a:xfrm>
            <a:off x="7537331" y="4394200"/>
            <a:ext cx="781315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000" b="1" kern="0" spc="-133" dirty="0">
                <a:solidFill>
                  <a:srgbClr val="7FA2C4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꽃피는봄" pitchFamily="34" charset="0"/>
              </a:rPr>
              <a:t>07</a:t>
            </a:r>
            <a:endParaRPr lang="en-US" sz="4000" b="1" dirty="0"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46" name="Object 12"/>
          <p:cNvSpPr txBox="1"/>
          <p:nvPr/>
        </p:nvSpPr>
        <p:spPr>
          <a:xfrm>
            <a:off x="8250246" y="4528000"/>
            <a:ext cx="2468554" cy="50276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667" kern="0" spc="-67" dirty="0">
                <a:solidFill>
                  <a:srgbClr val="000000"/>
                </a:solidFill>
                <a:latin typeface="a꽃피는봄" panose="02020600000000000000" pitchFamily="18" charset="-127"/>
                <a:ea typeface="a꽃피는봄" panose="02020600000000000000" pitchFamily="18" charset="-127"/>
              </a:rPr>
              <a:t>프로젝트 후기</a:t>
            </a:r>
            <a:endParaRPr lang="en-US" altLang="ko-KR" sz="2667" dirty="0">
              <a:latin typeface="a꽃피는봄" panose="02020600000000000000" pitchFamily="18" charset="-127"/>
              <a:ea typeface="a꽃피는봄" panose="02020600000000000000" pitchFamily="18" charset="-127"/>
            </a:endParaRPr>
          </a:p>
        </p:txBody>
      </p:sp>
      <p:grpSp>
        <p:nvGrpSpPr>
          <p:cNvPr id="28" name="그룹 27"/>
          <p:cNvGrpSpPr/>
          <p:nvPr/>
        </p:nvGrpSpPr>
        <p:grpSpPr>
          <a:xfrm>
            <a:off x="183114" y="254828"/>
            <a:ext cx="11738455" cy="348424"/>
            <a:chOff x="183114" y="254828"/>
            <a:chExt cx="11738455" cy="348424"/>
          </a:xfrm>
        </p:grpSpPr>
        <p:pic>
          <p:nvPicPr>
            <p:cNvPr id="33" name="Object 2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3114" y="254828"/>
              <a:ext cx="11738455" cy="54439"/>
            </a:xfrm>
            <a:prstGeom prst="rect">
              <a:avLst/>
            </a:prstGeom>
          </p:spPr>
        </p:pic>
        <p:pic>
          <p:nvPicPr>
            <p:cNvPr id="34" name="Object 2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3114" y="548813"/>
              <a:ext cx="11738455" cy="54439"/>
            </a:xfrm>
            <a:prstGeom prst="rect">
              <a:avLst/>
            </a:prstGeom>
          </p:spPr>
        </p:pic>
        <p:sp>
          <p:nvSpPr>
            <p:cNvPr id="35" name="Object 29"/>
            <p:cNvSpPr txBox="1"/>
            <p:nvPr/>
          </p:nvSpPr>
          <p:spPr>
            <a:xfrm>
              <a:off x="7467737" y="304239"/>
              <a:ext cx="4352244" cy="24622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r"/>
              <a:r>
                <a:rPr lang="ko-KR" altLang="en-US" sz="1000" kern="0" spc="200" dirty="0" err="1">
                  <a:solidFill>
                    <a:srgbClr val="000000"/>
                  </a:solidFill>
                  <a:latin typeface="a꽃피는봄" panose="02020600000000000000" pitchFamily="18" charset="-127"/>
                  <a:ea typeface="a꽃피는봄" panose="02020600000000000000" pitchFamily="18" charset="-127"/>
                  <a:cs typeface="a꽃피는봄" pitchFamily="34" charset="0"/>
                </a:rPr>
                <a:t>개발의민족</a:t>
              </a:r>
              <a:r>
                <a:rPr lang="ko-KR" altLang="en-US" sz="1000" kern="0" spc="200" dirty="0">
                  <a:solidFill>
                    <a:srgbClr val="000000"/>
                  </a:solidFill>
                  <a:latin typeface="a꽃피는봄" panose="02020600000000000000" pitchFamily="18" charset="-127"/>
                  <a:ea typeface="a꽃피는봄" panose="02020600000000000000" pitchFamily="18" charset="-127"/>
                  <a:cs typeface="a꽃피는봄" pitchFamily="34" charset="0"/>
                </a:rPr>
                <a:t>  </a:t>
              </a:r>
              <a:r>
                <a:rPr lang="en-US" altLang="ko-KR" sz="1000" kern="0" spc="200" dirty="0">
                  <a:solidFill>
                    <a:srgbClr val="000000"/>
                  </a:solidFill>
                  <a:latin typeface="a꽃피는봄" panose="02020600000000000000" pitchFamily="18" charset="-127"/>
                  <a:ea typeface="a꽃피는봄" panose="02020600000000000000" pitchFamily="18" charset="-127"/>
                  <a:cs typeface="a꽃피는봄" pitchFamily="34" charset="0"/>
                </a:rPr>
                <a:t>: </a:t>
              </a:r>
              <a:r>
                <a:rPr lang="ko-KR" altLang="en-US" sz="1000" kern="0" spc="200" dirty="0">
                  <a:solidFill>
                    <a:srgbClr val="000000"/>
                  </a:solidFill>
                  <a:latin typeface="a꽃피는봄" panose="02020600000000000000" pitchFamily="18" charset="-127"/>
                  <a:ea typeface="a꽃피는봄" panose="02020600000000000000" pitchFamily="18" charset="-127"/>
                  <a:cs typeface="a꽃피는봄" pitchFamily="34" charset="0"/>
                </a:rPr>
                <a:t>김경호</a:t>
              </a:r>
              <a:r>
                <a:rPr lang="en-US" altLang="ko-KR" sz="1000" kern="0" spc="200" dirty="0">
                  <a:solidFill>
                    <a:srgbClr val="000000"/>
                  </a:solidFill>
                  <a:latin typeface="a꽃피는봄" panose="02020600000000000000" pitchFamily="18" charset="-127"/>
                  <a:ea typeface="a꽃피는봄" panose="02020600000000000000" pitchFamily="18" charset="-127"/>
                  <a:cs typeface="a꽃피는봄" pitchFamily="34" charset="0"/>
                </a:rPr>
                <a:t>(</a:t>
              </a:r>
              <a:r>
                <a:rPr lang="ko-KR" altLang="en-US" sz="1000" kern="0" spc="200" dirty="0">
                  <a:solidFill>
                    <a:srgbClr val="000000"/>
                  </a:solidFill>
                  <a:latin typeface="a꽃피는봄" panose="02020600000000000000" pitchFamily="18" charset="-127"/>
                  <a:ea typeface="a꽃피는봄" panose="02020600000000000000" pitchFamily="18" charset="-127"/>
                  <a:cs typeface="a꽃피는봄" pitchFamily="34" charset="0"/>
                </a:rPr>
                <a:t>조장</a:t>
              </a:r>
              <a:r>
                <a:rPr lang="en-US" altLang="ko-KR" sz="1000" kern="0" spc="200" dirty="0">
                  <a:solidFill>
                    <a:srgbClr val="000000"/>
                  </a:solidFill>
                  <a:latin typeface="a꽃피는봄" panose="02020600000000000000" pitchFamily="18" charset="-127"/>
                  <a:ea typeface="a꽃피는봄" panose="02020600000000000000" pitchFamily="18" charset="-127"/>
                  <a:cs typeface="a꽃피는봄" pitchFamily="34" charset="0"/>
                </a:rPr>
                <a:t>), </a:t>
              </a:r>
              <a:r>
                <a:rPr lang="ko-KR" altLang="en-US" sz="1000" kern="0" spc="200" dirty="0" err="1">
                  <a:solidFill>
                    <a:srgbClr val="000000"/>
                  </a:solidFill>
                  <a:latin typeface="a꽃피는봄" panose="02020600000000000000" pitchFamily="18" charset="-127"/>
                  <a:ea typeface="a꽃피는봄" panose="02020600000000000000" pitchFamily="18" charset="-127"/>
                  <a:cs typeface="a꽃피는봄" pitchFamily="34" charset="0"/>
                </a:rPr>
                <a:t>김규희</a:t>
              </a:r>
              <a:r>
                <a:rPr lang="en-US" altLang="ko-KR" sz="1000" kern="0" spc="200" dirty="0">
                  <a:solidFill>
                    <a:srgbClr val="000000"/>
                  </a:solidFill>
                  <a:latin typeface="a꽃피는봄" panose="02020600000000000000" pitchFamily="18" charset="-127"/>
                  <a:ea typeface="a꽃피는봄" panose="02020600000000000000" pitchFamily="18" charset="-127"/>
                  <a:cs typeface="a꽃피는봄" pitchFamily="34" charset="0"/>
                </a:rPr>
                <a:t>, </a:t>
              </a:r>
              <a:r>
                <a:rPr lang="ko-KR" altLang="en-US" sz="1000" kern="0" spc="200" dirty="0">
                  <a:solidFill>
                    <a:srgbClr val="000000"/>
                  </a:solidFill>
                  <a:latin typeface="a꽃피는봄" panose="02020600000000000000" pitchFamily="18" charset="-127"/>
                  <a:ea typeface="a꽃피는봄" panose="02020600000000000000" pitchFamily="18" charset="-127"/>
                  <a:cs typeface="a꽃피는봄" pitchFamily="34" charset="0"/>
                </a:rPr>
                <a:t>김수연</a:t>
              </a:r>
              <a:r>
                <a:rPr lang="en-US" altLang="ko-KR" sz="1000" kern="0" spc="200" dirty="0">
                  <a:solidFill>
                    <a:srgbClr val="000000"/>
                  </a:solidFill>
                  <a:latin typeface="a꽃피는봄" panose="02020600000000000000" pitchFamily="18" charset="-127"/>
                  <a:ea typeface="a꽃피는봄" panose="02020600000000000000" pitchFamily="18" charset="-127"/>
                  <a:cs typeface="a꽃피는봄" pitchFamily="34" charset="0"/>
                </a:rPr>
                <a:t>, </a:t>
              </a:r>
              <a:r>
                <a:rPr lang="ko-KR" altLang="en-US" sz="1000" kern="0" spc="200" dirty="0">
                  <a:solidFill>
                    <a:srgbClr val="000000"/>
                  </a:solidFill>
                  <a:latin typeface="a꽃피는봄" panose="02020600000000000000" pitchFamily="18" charset="-127"/>
                  <a:ea typeface="a꽃피는봄" panose="02020600000000000000" pitchFamily="18" charset="-127"/>
                  <a:cs typeface="a꽃피는봄" pitchFamily="34" charset="0"/>
                </a:rPr>
                <a:t>김지혜</a:t>
              </a:r>
              <a:r>
                <a:rPr lang="en-US" altLang="ko-KR" sz="1000" kern="0" spc="200" dirty="0">
                  <a:solidFill>
                    <a:srgbClr val="000000"/>
                  </a:solidFill>
                  <a:latin typeface="a꽃피는봄" panose="02020600000000000000" pitchFamily="18" charset="-127"/>
                  <a:ea typeface="a꽃피는봄" panose="02020600000000000000" pitchFamily="18" charset="-127"/>
                  <a:cs typeface="a꽃피는봄" pitchFamily="34" charset="0"/>
                </a:rPr>
                <a:t>, </a:t>
              </a:r>
              <a:r>
                <a:rPr lang="ko-KR" altLang="en-US" sz="1000" kern="0" spc="200" dirty="0">
                  <a:solidFill>
                    <a:srgbClr val="000000"/>
                  </a:solidFill>
                  <a:latin typeface="a꽃피는봄" panose="02020600000000000000" pitchFamily="18" charset="-127"/>
                  <a:ea typeface="a꽃피는봄" panose="02020600000000000000" pitchFamily="18" charset="-127"/>
                  <a:cs typeface="a꽃피는봄" pitchFamily="34" charset="0"/>
                </a:rPr>
                <a:t>조명국</a:t>
              </a:r>
              <a:endParaRPr lang="en-US" sz="1200" spc="200" dirty="0">
                <a:latin typeface="a꽃피는봄" panose="02020600000000000000" pitchFamily="18" charset="-127"/>
                <a:ea typeface="a꽃피는봄" panose="02020600000000000000" pitchFamily="18" charset="-127"/>
              </a:endParaRPr>
            </a:p>
          </p:txBody>
        </p:sp>
        <p:sp>
          <p:nvSpPr>
            <p:cNvPr id="36" name="Object 31"/>
            <p:cNvSpPr txBox="1"/>
            <p:nvPr/>
          </p:nvSpPr>
          <p:spPr>
            <a:xfrm>
              <a:off x="273123" y="305110"/>
              <a:ext cx="1849529" cy="24622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ko-KR" altLang="en-US" sz="1000" kern="0" spc="200" dirty="0">
                  <a:solidFill>
                    <a:srgbClr val="000000"/>
                  </a:solidFill>
                  <a:latin typeface="a꽃피는봄" panose="02020600000000000000" pitchFamily="18" charset="-127"/>
                  <a:ea typeface="a꽃피는봄" panose="02020600000000000000" pitchFamily="18" charset="-127"/>
                  <a:cs typeface="a꽃피는봄" pitchFamily="34" charset="0"/>
                </a:rPr>
                <a:t>발표</a:t>
              </a:r>
              <a:r>
                <a:rPr lang="en-US" sz="1000" kern="0" spc="200" dirty="0">
                  <a:solidFill>
                    <a:srgbClr val="000000"/>
                  </a:solidFill>
                  <a:latin typeface="a꽃피는봄" panose="02020600000000000000" pitchFamily="18" charset="-127"/>
                  <a:ea typeface="a꽃피는봄" panose="02020600000000000000" pitchFamily="18" charset="-127"/>
                  <a:cs typeface="a꽃피는봄" pitchFamily="34" charset="0"/>
                </a:rPr>
                <a:t>일 2022.04.06</a:t>
              </a:r>
              <a:endParaRPr lang="en-US" sz="1200" spc="200" dirty="0">
                <a:latin typeface="a꽃피는봄" panose="02020600000000000000" pitchFamily="18" charset="-127"/>
                <a:ea typeface="a꽃피는봄" panose="02020600000000000000" pitchFamily="18" charset="-127"/>
              </a:endParaRPr>
            </a:p>
          </p:txBody>
        </p:sp>
        <p:sp>
          <p:nvSpPr>
            <p:cNvPr id="37" name="Object 32"/>
            <p:cNvSpPr txBox="1"/>
            <p:nvPr/>
          </p:nvSpPr>
          <p:spPr>
            <a:xfrm>
              <a:off x="3044956" y="311563"/>
              <a:ext cx="3731882" cy="25654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lvl="0" fontAlgn="base" latinLnBrk="1"/>
              <a:r>
                <a:rPr lang="en-US" altLang="ko-KR" sz="1067" spc="200" dirty="0">
                  <a:latin typeface="a꽃피는봄" panose="02020600000000000000" pitchFamily="18" charset="-127"/>
                  <a:ea typeface="a꽃피는봄" panose="02020600000000000000" pitchFamily="18" charset="-127"/>
                </a:rPr>
                <a:t>BERT </a:t>
              </a:r>
              <a:r>
                <a:rPr lang="ko-KR" altLang="en-US" sz="1067" spc="200" dirty="0">
                  <a:latin typeface="a꽃피는봄" panose="02020600000000000000" pitchFamily="18" charset="-127"/>
                  <a:ea typeface="a꽃피는봄" panose="02020600000000000000" pitchFamily="18" charset="-127"/>
                </a:rPr>
                <a:t>질의응답 학습을 위한 데이터 설계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62543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71652" y="833029"/>
            <a:ext cx="2315510" cy="91255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5330" kern="0" spc="-600" dirty="0" err="1">
                <a:solidFill>
                  <a:srgbClr val="000000"/>
                </a:solidFill>
                <a:latin typeface="a꽃피는봄" panose="02020600000000000000" pitchFamily="18" charset="-127"/>
                <a:ea typeface="a꽃피는봄" panose="02020600000000000000" pitchFamily="18" charset="-127"/>
                <a:cs typeface="a꽃피는봄" pitchFamily="34" charset="0"/>
              </a:rPr>
              <a:t>추진목표</a:t>
            </a:r>
            <a:endParaRPr lang="en-US" sz="5330" dirty="0">
              <a:latin typeface="a꽃피는봄" panose="02020600000000000000" pitchFamily="18" charset="-127"/>
              <a:ea typeface="a꽃피는봄" panose="02020600000000000000" pitchFamily="18" charset="-127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13091" y="1900699"/>
            <a:ext cx="10127824" cy="584775"/>
          </a:xfrm>
          <a:prstGeom prst="rect">
            <a:avLst/>
          </a:prstGeom>
          <a:solidFill>
            <a:srgbClr val="7FA2C4"/>
          </a:solidFill>
        </p:spPr>
        <p:txBody>
          <a:bodyPr wrap="square" rtlCol="0" anchor="t">
            <a:spAutoFit/>
          </a:bodyPr>
          <a:lstStyle/>
          <a:p>
            <a:r>
              <a:rPr lang="en-US" altLang="ko-KR" sz="3200" dirty="0">
                <a:latin typeface="a꽃피는봄" panose="02020600000000000000" pitchFamily="18" charset="-127"/>
                <a:ea typeface="a꽃피는봄" panose="02020600000000000000" pitchFamily="18" charset="-127"/>
              </a:rPr>
              <a:t>AI </a:t>
            </a:r>
            <a:r>
              <a:rPr lang="ko-KR" altLang="en-US" sz="3200" dirty="0">
                <a:latin typeface="a꽃피는봄" panose="02020600000000000000" pitchFamily="18" charset="-127"/>
                <a:ea typeface="a꽃피는봄" panose="02020600000000000000" pitchFamily="18" charset="-127"/>
              </a:rPr>
              <a:t>언어 처리 모델에 </a:t>
            </a:r>
            <a:r>
              <a:rPr lang="ko-KR" altLang="en-US" sz="3000" dirty="0">
                <a:latin typeface="a꽃피는봄" panose="02020600000000000000" pitchFamily="18" charset="-127"/>
                <a:ea typeface="a꽃피는봄" panose="02020600000000000000" pitchFamily="18" charset="-127"/>
              </a:rPr>
              <a:t>적용하기 위한 적정한 데이터 세트 </a:t>
            </a:r>
            <a:r>
              <a:rPr lang="ko-KR" altLang="en-US" sz="3000" b="1" dirty="0">
                <a:latin typeface="a꽃피는봄" panose="02020600000000000000" pitchFamily="18" charset="-127"/>
                <a:ea typeface="a꽃피는봄" panose="02020600000000000000" pitchFamily="18" charset="-127"/>
              </a:rPr>
              <a:t>수집</a:t>
            </a:r>
            <a:r>
              <a:rPr lang="ko-KR" altLang="en-US" sz="3000" dirty="0">
                <a:latin typeface="a꽃피는봄" panose="02020600000000000000" pitchFamily="18" charset="-127"/>
                <a:ea typeface="a꽃피는봄" panose="02020600000000000000" pitchFamily="18" charset="-127"/>
              </a:rPr>
              <a:t> 및 </a:t>
            </a:r>
            <a:r>
              <a:rPr lang="ko-KR" altLang="en-US" sz="3000" b="1" dirty="0">
                <a:latin typeface="a꽃피는봄" panose="02020600000000000000" pitchFamily="18" charset="-127"/>
                <a:ea typeface="a꽃피는봄" panose="02020600000000000000" pitchFamily="18" charset="-127"/>
              </a:rPr>
              <a:t>분석</a:t>
            </a:r>
            <a:endParaRPr lang="ko-KR" altLang="en-US" sz="3000" dirty="0">
              <a:latin typeface="a꽃피는봄" panose="02020600000000000000" pitchFamily="18" charset="-127"/>
              <a:ea typeface="a꽃피는봄" panose="02020600000000000000" pitchFamily="18" charset="-127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183114" y="254828"/>
            <a:ext cx="11738455" cy="348424"/>
            <a:chOff x="183114" y="254828"/>
            <a:chExt cx="11738455" cy="348424"/>
          </a:xfrm>
        </p:grpSpPr>
        <p:pic>
          <p:nvPicPr>
            <p:cNvPr id="13" name="Object 2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3114" y="254828"/>
              <a:ext cx="11738455" cy="54439"/>
            </a:xfrm>
            <a:prstGeom prst="rect">
              <a:avLst/>
            </a:prstGeom>
          </p:spPr>
        </p:pic>
        <p:pic>
          <p:nvPicPr>
            <p:cNvPr id="14" name="Object 2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3114" y="548813"/>
              <a:ext cx="11738455" cy="54439"/>
            </a:xfrm>
            <a:prstGeom prst="rect">
              <a:avLst/>
            </a:prstGeom>
          </p:spPr>
        </p:pic>
        <p:sp>
          <p:nvSpPr>
            <p:cNvPr id="15" name="Object 29"/>
            <p:cNvSpPr txBox="1"/>
            <p:nvPr/>
          </p:nvSpPr>
          <p:spPr>
            <a:xfrm>
              <a:off x="7467737" y="304239"/>
              <a:ext cx="4352244" cy="24622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r"/>
              <a:r>
                <a:rPr lang="ko-KR" altLang="en-US" sz="1000" kern="0" spc="200" dirty="0" err="1">
                  <a:solidFill>
                    <a:srgbClr val="000000"/>
                  </a:solidFill>
                  <a:latin typeface="a꽃피는봄" panose="02020600000000000000" pitchFamily="18" charset="-127"/>
                  <a:ea typeface="a꽃피는봄" panose="02020600000000000000" pitchFamily="18" charset="-127"/>
                  <a:cs typeface="a꽃피는봄" pitchFamily="34" charset="0"/>
                </a:rPr>
                <a:t>개발의민족</a:t>
              </a:r>
              <a:r>
                <a:rPr lang="ko-KR" altLang="en-US" sz="1000" kern="0" spc="200" dirty="0">
                  <a:solidFill>
                    <a:srgbClr val="000000"/>
                  </a:solidFill>
                  <a:latin typeface="a꽃피는봄" panose="02020600000000000000" pitchFamily="18" charset="-127"/>
                  <a:ea typeface="a꽃피는봄" panose="02020600000000000000" pitchFamily="18" charset="-127"/>
                  <a:cs typeface="a꽃피는봄" pitchFamily="34" charset="0"/>
                </a:rPr>
                <a:t>  </a:t>
              </a:r>
              <a:r>
                <a:rPr lang="en-US" altLang="ko-KR" sz="1000" kern="0" spc="200" dirty="0">
                  <a:solidFill>
                    <a:srgbClr val="000000"/>
                  </a:solidFill>
                  <a:latin typeface="a꽃피는봄" panose="02020600000000000000" pitchFamily="18" charset="-127"/>
                  <a:ea typeface="a꽃피는봄" panose="02020600000000000000" pitchFamily="18" charset="-127"/>
                  <a:cs typeface="a꽃피는봄" pitchFamily="34" charset="0"/>
                </a:rPr>
                <a:t>: </a:t>
              </a:r>
              <a:r>
                <a:rPr lang="ko-KR" altLang="en-US" sz="1000" kern="0" spc="200" dirty="0">
                  <a:solidFill>
                    <a:srgbClr val="000000"/>
                  </a:solidFill>
                  <a:latin typeface="a꽃피는봄" panose="02020600000000000000" pitchFamily="18" charset="-127"/>
                  <a:ea typeface="a꽃피는봄" panose="02020600000000000000" pitchFamily="18" charset="-127"/>
                  <a:cs typeface="a꽃피는봄" pitchFamily="34" charset="0"/>
                </a:rPr>
                <a:t>김경호</a:t>
              </a:r>
              <a:r>
                <a:rPr lang="en-US" altLang="ko-KR" sz="1000" kern="0" spc="200" dirty="0">
                  <a:solidFill>
                    <a:srgbClr val="000000"/>
                  </a:solidFill>
                  <a:latin typeface="a꽃피는봄" panose="02020600000000000000" pitchFamily="18" charset="-127"/>
                  <a:ea typeface="a꽃피는봄" panose="02020600000000000000" pitchFamily="18" charset="-127"/>
                  <a:cs typeface="a꽃피는봄" pitchFamily="34" charset="0"/>
                </a:rPr>
                <a:t>(</a:t>
              </a:r>
              <a:r>
                <a:rPr lang="ko-KR" altLang="en-US" sz="1000" kern="0" spc="200" dirty="0">
                  <a:solidFill>
                    <a:srgbClr val="000000"/>
                  </a:solidFill>
                  <a:latin typeface="a꽃피는봄" panose="02020600000000000000" pitchFamily="18" charset="-127"/>
                  <a:ea typeface="a꽃피는봄" panose="02020600000000000000" pitchFamily="18" charset="-127"/>
                  <a:cs typeface="a꽃피는봄" pitchFamily="34" charset="0"/>
                </a:rPr>
                <a:t>조장</a:t>
              </a:r>
              <a:r>
                <a:rPr lang="en-US" altLang="ko-KR" sz="1000" kern="0" spc="200" dirty="0">
                  <a:solidFill>
                    <a:srgbClr val="000000"/>
                  </a:solidFill>
                  <a:latin typeface="a꽃피는봄" panose="02020600000000000000" pitchFamily="18" charset="-127"/>
                  <a:ea typeface="a꽃피는봄" panose="02020600000000000000" pitchFamily="18" charset="-127"/>
                  <a:cs typeface="a꽃피는봄" pitchFamily="34" charset="0"/>
                </a:rPr>
                <a:t>), </a:t>
              </a:r>
              <a:r>
                <a:rPr lang="ko-KR" altLang="en-US" sz="1000" kern="0" spc="200" dirty="0" err="1">
                  <a:solidFill>
                    <a:srgbClr val="000000"/>
                  </a:solidFill>
                  <a:latin typeface="a꽃피는봄" panose="02020600000000000000" pitchFamily="18" charset="-127"/>
                  <a:ea typeface="a꽃피는봄" panose="02020600000000000000" pitchFamily="18" charset="-127"/>
                  <a:cs typeface="a꽃피는봄" pitchFamily="34" charset="0"/>
                </a:rPr>
                <a:t>김규희</a:t>
              </a:r>
              <a:r>
                <a:rPr lang="en-US" altLang="ko-KR" sz="1000" kern="0" spc="200" dirty="0">
                  <a:solidFill>
                    <a:srgbClr val="000000"/>
                  </a:solidFill>
                  <a:latin typeface="a꽃피는봄" panose="02020600000000000000" pitchFamily="18" charset="-127"/>
                  <a:ea typeface="a꽃피는봄" panose="02020600000000000000" pitchFamily="18" charset="-127"/>
                  <a:cs typeface="a꽃피는봄" pitchFamily="34" charset="0"/>
                </a:rPr>
                <a:t>, </a:t>
              </a:r>
              <a:r>
                <a:rPr lang="ko-KR" altLang="en-US" sz="1000" kern="0" spc="200" dirty="0">
                  <a:solidFill>
                    <a:srgbClr val="000000"/>
                  </a:solidFill>
                  <a:latin typeface="a꽃피는봄" panose="02020600000000000000" pitchFamily="18" charset="-127"/>
                  <a:ea typeface="a꽃피는봄" panose="02020600000000000000" pitchFamily="18" charset="-127"/>
                  <a:cs typeface="a꽃피는봄" pitchFamily="34" charset="0"/>
                </a:rPr>
                <a:t>김수연</a:t>
              </a:r>
              <a:r>
                <a:rPr lang="en-US" altLang="ko-KR" sz="1000" kern="0" spc="200" dirty="0">
                  <a:solidFill>
                    <a:srgbClr val="000000"/>
                  </a:solidFill>
                  <a:latin typeface="a꽃피는봄" panose="02020600000000000000" pitchFamily="18" charset="-127"/>
                  <a:ea typeface="a꽃피는봄" panose="02020600000000000000" pitchFamily="18" charset="-127"/>
                  <a:cs typeface="a꽃피는봄" pitchFamily="34" charset="0"/>
                </a:rPr>
                <a:t>, </a:t>
              </a:r>
              <a:r>
                <a:rPr lang="ko-KR" altLang="en-US" sz="1000" kern="0" spc="200" dirty="0">
                  <a:solidFill>
                    <a:srgbClr val="000000"/>
                  </a:solidFill>
                  <a:latin typeface="a꽃피는봄" panose="02020600000000000000" pitchFamily="18" charset="-127"/>
                  <a:ea typeface="a꽃피는봄" panose="02020600000000000000" pitchFamily="18" charset="-127"/>
                  <a:cs typeface="a꽃피는봄" pitchFamily="34" charset="0"/>
                </a:rPr>
                <a:t>김지혜</a:t>
              </a:r>
              <a:r>
                <a:rPr lang="en-US" altLang="ko-KR" sz="1000" kern="0" spc="200" dirty="0">
                  <a:solidFill>
                    <a:srgbClr val="000000"/>
                  </a:solidFill>
                  <a:latin typeface="a꽃피는봄" panose="02020600000000000000" pitchFamily="18" charset="-127"/>
                  <a:ea typeface="a꽃피는봄" panose="02020600000000000000" pitchFamily="18" charset="-127"/>
                  <a:cs typeface="a꽃피는봄" pitchFamily="34" charset="0"/>
                </a:rPr>
                <a:t>, </a:t>
              </a:r>
              <a:r>
                <a:rPr lang="ko-KR" altLang="en-US" sz="1000" kern="0" spc="200" dirty="0">
                  <a:solidFill>
                    <a:srgbClr val="000000"/>
                  </a:solidFill>
                  <a:latin typeface="a꽃피는봄" panose="02020600000000000000" pitchFamily="18" charset="-127"/>
                  <a:ea typeface="a꽃피는봄" panose="02020600000000000000" pitchFamily="18" charset="-127"/>
                  <a:cs typeface="a꽃피는봄" pitchFamily="34" charset="0"/>
                </a:rPr>
                <a:t>조명국</a:t>
              </a:r>
              <a:endParaRPr lang="en-US" sz="1200" spc="200" dirty="0">
                <a:latin typeface="a꽃피는봄" panose="02020600000000000000" pitchFamily="18" charset="-127"/>
                <a:ea typeface="a꽃피는봄" panose="02020600000000000000" pitchFamily="18" charset="-127"/>
              </a:endParaRPr>
            </a:p>
          </p:txBody>
        </p:sp>
        <p:sp>
          <p:nvSpPr>
            <p:cNvPr id="16" name="Object 31"/>
            <p:cNvSpPr txBox="1"/>
            <p:nvPr/>
          </p:nvSpPr>
          <p:spPr>
            <a:xfrm>
              <a:off x="273123" y="305110"/>
              <a:ext cx="1849529" cy="24622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ko-KR" altLang="en-US" sz="1000" kern="0" spc="200" dirty="0">
                  <a:solidFill>
                    <a:srgbClr val="000000"/>
                  </a:solidFill>
                  <a:latin typeface="a꽃피는봄" panose="02020600000000000000" pitchFamily="18" charset="-127"/>
                  <a:ea typeface="a꽃피는봄" panose="02020600000000000000" pitchFamily="18" charset="-127"/>
                  <a:cs typeface="a꽃피는봄" pitchFamily="34" charset="0"/>
                </a:rPr>
                <a:t>발표</a:t>
              </a:r>
              <a:r>
                <a:rPr lang="en-US" sz="1000" kern="0" spc="200" dirty="0">
                  <a:solidFill>
                    <a:srgbClr val="000000"/>
                  </a:solidFill>
                  <a:latin typeface="a꽃피는봄" panose="02020600000000000000" pitchFamily="18" charset="-127"/>
                  <a:ea typeface="a꽃피는봄" panose="02020600000000000000" pitchFamily="18" charset="-127"/>
                  <a:cs typeface="a꽃피는봄" pitchFamily="34" charset="0"/>
                </a:rPr>
                <a:t>일 2022.04.06</a:t>
              </a:r>
              <a:endParaRPr lang="en-US" sz="1200" spc="200" dirty="0">
                <a:latin typeface="a꽃피는봄" panose="02020600000000000000" pitchFamily="18" charset="-127"/>
                <a:ea typeface="a꽃피는봄" panose="02020600000000000000" pitchFamily="18" charset="-127"/>
              </a:endParaRPr>
            </a:p>
          </p:txBody>
        </p:sp>
        <p:sp>
          <p:nvSpPr>
            <p:cNvPr id="17" name="Object 32"/>
            <p:cNvSpPr txBox="1"/>
            <p:nvPr/>
          </p:nvSpPr>
          <p:spPr>
            <a:xfrm>
              <a:off x="3044956" y="311563"/>
              <a:ext cx="3731882" cy="25654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lvl="0" fontAlgn="base" latinLnBrk="1"/>
              <a:r>
                <a:rPr lang="en-US" altLang="ko-KR" sz="1067" spc="200" dirty="0">
                  <a:latin typeface="a꽃피는봄" panose="02020600000000000000" pitchFamily="18" charset="-127"/>
                  <a:ea typeface="a꽃피는봄" panose="02020600000000000000" pitchFamily="18" charset="-127"/>
                </a:rPr>
                <a:t>BERT </a:t>
              </a:r>
              <a:r>
                <a:rPr lang="ko-KR" altLang="en-US" sz="1067" spc="200" dirty="0">
                  <a:latin typeface="a꽃피는봄" panose="02020600000000000000" pitchFamily="18" charset="-127"/>
                  <a:ea typeface="a꽃피는봄" panose="02020600000000000000" pitchFamily="18" charset="-127"/>
                </a:rPr>
                <a:t>질의응답 학습을 위한 데이터 설계</a:t>
              </a:r>
            </a:p>
          </p:txBody>
        </p:sp>
      </p:grpSp>
      <p:sp>
        <p:nvSpPr>
          <p:cNvPr id="18" name="Object 2"/>
          <p:cNvSpPr txBox="1"/>
          <p:nvPr/>
        </p:nvSpPr>
        <p:spPr>
          <a:xfrm>
            <a:off x="548054" y="2839762"/>
            <a:ext cx="1693984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000" kern="0" spc="-600" dirty="0">
                <a:solidFill>
                  <a:srgbClr val="000000"/>
                </a:solidFill>
                <a:latin typeface="a꽃피는봄" panose="02020600000000000000" pitchFamily="18" charset="-127"/>
                <a:ea typeface="a꽃피는봄" panose="02020600000000000000" pitchFamily="18" charset="-127"/>
                <a:cs typeface="a꽃피는봄" pitchFamily="34" charset="0"/>
              </a:rPr>
              <a:t>기대효과</a:t>
            </a:r>
            <a:endParaRPr lang="en-US" sz="4000" dirty="0">
              <a:latin typeface="a꽃피는봄" panose="02020600000000000000" pitchFamily="18" charset="-127"/>
              <a:ea typeface="a꽃피는봄" panose="02020600000000000000" pitchFamily="18" charset="-127"/>
            </a:endParaRPr>
          </a:p>
        </p:txBody>
      </p:sp>
      <p:sp>
        <p:nvSpPr>
          <p:cNvPr id="19" name="Object 3"/>
          <p:cNvSpPr txBox="1"/>
          <p:nvPr/>
        </p:nvSpPr>
        <p:spPr>
          <a:xfrm>
            <a:off x="548054" y="3385461"/>
            <a:ext cx="11208479" cy="33757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81019" indent="-381019" fontAlgn="base">
              <a:lnSpc>
                <a:spcPct val="200000"/>
              </a:lnSpc>
              <a:buFont typeface="a꽃피는봄" panose="02020600000000000000" pitchFamily="18" charset="-127"/>
              <a:buChar char="□"/>
            </a:pPr>
            <a:r>
              <a:rPr lang="en-US" altLang="ko-KR" sz="2667" dirty="0">
                <a:latin typeface="a꽃피는봄" panose="02020600000000000000" pitchFamily="18" charset="-127"/>
                <a:ea typeface="a꽃피는봄" panose="02020600000000000000" pitchFamily="18" charset="-127"/>
              </a:rPr>
              <a:t>AI </a:t>
            </a:r>
            <a:r>
              <a:rPr lang="ko-KR" altLang="en-US" sz="2667" dirty="0">
                <a:latin typeface="a꽃피는봄" panose="02020600000000000000" pitchFamily="18" charset="-127"/>
                <a:ea typeface="a꽃피는봄" panose="02020600000000000000" pitchFamily="18" charset="-127"/>
              </a:rPr>
              <a:t>질의응답 모델을 학습시키기 위한 충분한 데이터 세트 구축</a:t>
            </a:r>
            <a:endParaRPr lang="en-US" altLang="ko-KR" sz="2667" dirty="0">
              <a:latin typeface="a꽃피는봄" panose="02020600000000000000" pitchFamily="18" charset="-127"/>
              <a:ea typeface="a꽃피는봄" panose="02020600000000000000" pitchFamily="18" charset="-127"/>
            </a:endParaRPr>
          </a:p>
          <a:p>
            <a:pPr marL="381019" indent="-381019" fontAlgn="base">
              <a:lnSpc>
                <a:spcPct val="200000"/>
              </a:lnSpc>
              <a:buFont typeface="a꽃피는봄" panose="02020600000000000000" pitchFamily="18" charset="-127"/>
              <a:buChar char="□"/>
            </a:pPr>
            <a:r>
              <a:rPr lang="ko-KR" altLang="en-US" sz="2667" dirty="0">
                <a:latin typeface="a꽃피는봄" panose="02020600000000000000" pitchFamily="18" charset="-127"/>
                <a:ea typeface="a꽃피는봄" panose="02020600000000000000" pitchFamily="18" charset="-127"/>
              </a:rPr>
              <a:t>특정 도메인에서의 원하는 결과만 열람 가능 </a:t>
            </a:r>
          </a:p>
          <a:p>
            <a:pPr marL="381019" indent="-381019" fontAlgn="base">
              <a:lnSpc>
                <a:spcPct val="200000"/>
              </a:lnSpc>
              <a:buFont typeface="a꽃피는봄" panose="02020600000000000000" pitchFamily="18" charset="-127"/>
              <a:buChar char="□"/>
            </a:pPr>
            <a:r>
              <a:rPr lang="ko-KR" altLang="en-US" sz="2667" dirty="0">
                <a:latin typeface="a꽃피는봄" panose="02020600000000000000" pitchFamily="18" charset="-127"/>
                <a:ea typeface="a꽃피는봄" panose="02020600000000000000" pitchFamily="18" charset="-127"/>
              </a:rPr>
              <a:t>정보의 </a:t>
            </a:r>
            <a:r>
              <a:rPr lang="ko-KR" altLang="en-US" sz="2667" dirty="0" err="1">
                <a:latin typeface="a꽃피는봄" panose="02020600000000000000" pitchFamily="18" charset="-127"/>
                <a:ea typeface="a꽃피는봄" panose="02020600000000000000" pitchFamily="18" charset="-127"/>
              </a:rPr>
              <a:t>부정확성을</a:t>
            </a:r>
            <a:r>
              <a:rPr lang="ko-KR" altLang="en-US" sz="2667" dirty="0">
                <a:latin typeface="a꽃피는봄" panose="02020600000000000000" pitchFamily="18" charset="-127"/>
                <a:ea typeface="a꽃피는봄" panose="02020600000000000000" pitchFamily="18" charset="-127"/>
              </a:rPr>
              <a:t> 해소</a:t>
            </a:r>
          </a:p>
          <a:p>
            <a:pPr marL="381019" indent="-381019" fontAlgn="base">
              <a:lnSpc>
                <a:spcPct val="200000"/>
              </a:lnSpc>
              <a:buFont typeface="a꽃피는봄" panose="02020600000000000000" pitchFamily="18" charset="-127"/>
              <a:buChar char="□"/>
            </a:pPr>
            <a:r>
              <a:rPr lang="ko-KR" altLang="en-US" sz="2667" dirty="0">
                <a:latin typeface="a꽃피는봄" panose="02020600000000000000" pitchFamily="18" charset="-127"/>
                <a:ea typeface="a꽃피는봄" panose="02020600000000000000" pitchFamily="18" charset="-127"/>
              </a:rPr>
              <a:t>특정 지식의 이해가 낮은 사용자일지라도 쉬운 접근성 제공</a:t>
            </a:r>
          </a:p>
        </p:txBody>
      </p:sp>
    </p:spTree>
    <p:extLst>
      <p:ext uri="{BB962C8B-B14F-4D97-AF65-F5344CB8AC3E}">
        <p14:creationId xmlns:p14="http://schemas.microsoft.com/office/powerpoint/2010/main" val="22811763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90263" y="1007120"/>
            <a:ext cx="4580593" cy="9131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334" b="0" i="0" u="none" strike="noStrike" kern="0" cap="none" spc="-6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꽃피는봄" panose="02020600000000000000" pitchFamily="18" charset="-127"/>
                <a:ea typeface="a꽃피는봄" panose="02020600000000000000" pitchFamily="18" charset="-127"/>
                <a:cs typeface="a꽃피는봄" pitchFamily="34" charset="0"/>
              </a:rPr>
              <a:t>팀원 구성 및 역할</a:t>
            </a:r>
            <a:endParaRPr kumimoji="0" lang="en-US" sz="533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꽃피는봄" panose="02020600000000000000" pitchFamily="18" charset="-127"/>
              <a:ea typeface="a꽃피는봄" panose="02020600000000000000" pitchFamily="18" charset="-127"/>
              <a:cs typeface="+mn-c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170247" y="1253437"/>
            <a:ext cx="4680986" cy="13337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꽃피는봄" panose="02020600000000000000" pitchFamily="18" charset="-127"/>
                <a:ea typeface="a꽃피는봄" panose="02020600000000000000" pitchFamily="18" charset="-127"/>
              </a:rPr>
              <a:t>프로젝트 방향 제안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꽃피는봄" panose="02020600000000000000" pitchFamily="18" charset="-127"/>
                <a:ea typeface="a꽃피는봄" panose="02020600000000000000" pitchFamily="18" charset="-127"/>
              </a:rPr>
              <a:t>,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꽃피는봄" panose="02020600000000000000" pitchFamily="18" charset="-127"/>
                <a:ea typeface="a꽃피는봄" panose="02020600000000000000" pitchFamily="18" charset="-127"/>
              </a:rPr>
              <a:t>발표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꽃피는봄" panose="02020600000000000000" pitchFamily="18" charset="-127"/>
                <a:ea typeface="a꽃피는봄" panose="02020600000000000000" pitchFamily="18" charset="-127"/>
              </a:rPr>
              <a:t>,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꽃피는봄" panose="02020600000000000000" pitchFamily="18" charset="-127"/>
                <a:ea typeface="a꽃피는봄" panose="02020600000000000000" pitchFamily="18" charset="-127"/>
              </a:rPr>
              <a:t>역할 분담 조정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꽃피는봄" panose="02020600000000000000" pitchFamily="18" charset="-127"/>
                <a:ea typeface="a꽃피는봄" panose="02020600000000000000" pitchFamily="18" charset="-127"/>
              </a:rPr>
              <a:t>,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꽃피는봄" panose="02020600000000000000" pitchFamily="18" charset="-127"/>
                <a:ea typeface="a꽃피는봄" panose="02020600000000000000" pitchFamily="18" charset="-127"/>
              </a:rPr>
              <a:t> 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꽃피는봄" panose="02020600000000000000" pitchFamily="18" charset="-127"/>
              <a:ea typeface="a꽃피는봄" panose="02020600000000000000" pitchFamily="18" charset="-127"/>
            </a:endParaRPr>
          </a:p>
          <a:p>
            <a:pPr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꽃피는봄" panose="02020600000000000000" pitchFamily="18" charset="-127"/>
                <a:ea typeface="a꽃피는봄" panose="02020600000000000000" pitchFamily="18" charset="-127"/>
              </a:rPr>
              <a:t>프로그램 코드 작성 및 구현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꽃피는봄" panose="02020600000000000000" pitchFamily="18" charset="-127"/>
                <a:ea typeface="a꽃피는봄" panose="02020600000000000000" pitchFamily="18" charset="-127"/>
              </a:rPr>
              <a:t>, </a:t>
            </a:r>
            <a:r>
              <a:rPr lang="ko-KR" altLang="en-US" sz="1600" dirty="0">
                <a:solidFill>
                  <a:prstClr val="black"/>
                </a:solidFill>
                <a:latin typeface="a꽃피는봄" panose="02020600000000000000" pitchFamily="18" charset="-127"/>
                <a:ea typeface="a꽃피는봄" panose="02020600000000000000" pitchFamily="18" charset="-127"/>
              </a:rPr>
              <a:t>도메인 선정을 위한 </a:t>
            </a:r>
            <a:r>
              <a:rPr lang="en-US" altLang="ko-KR" sz="1600" dirty="0">
                <a:solidFill>
                  <a:prstClr val="black"/>
                </a:solidFill>
                <a:latin typeface="a꽃피는봄" panose="02020600000000000000" pitchFamily="18" charset="-127"/>
                <a:ea typeface="a꽃피는봄" panose="02020600000000000000" pitchFamily="18" charset="-127"/>
              </a:rPr>
              <a:t>AI-HUB </a:t>
            </a:r>
            <a:r>
              <a:rPr lang="ko-KR" altLang="en-US" sz="1600" dirty="0">
                <a:solidFill>
                  <a:prstClr val="black"/>
                </a:solidFill>
                <a:latin typeface="a꽃피는봄" panose="02020600000000000000" pitchFamily="18" charset="-127"/>
                <a:ea typeface="a꽃피는봄" panose="02020600000000000000" pitchFamily="18" charset="-127"/>
              </a:rPr>
              <a:t>데이터 수집 및 분석</a:t>
            </a:r>
            <a:r>
              <a:rPr lang="en-US" altLang="ko-KR" sz="1600" dirty="0">
                <a:solidFill>
                  <a:prstClr val="black"/>
                </a:solidFill>
                <a:latin typeface="a꽃피는봄" panose="02020600000000000000" pitchFamily="18" charset="-127"/>
                <a:ea typeface="a꽃피는봄" panose="02020600000000000000" pitchFamily="18" charset="-127"/>
              </a:rPr>
              <a:t>, </a:t>
            </a:r>
            <a:r>
              <a:rPr lang="ko-KR" altLang="en-US" sz="1600" dirty="0">
                <a:solidFill>
                  <a:prstClr val="black"/>
                </a:solidFill>
                <a:latin typeface="a꽃피는봄" panose="02020600000000000000" pitchFamily="18" charset="-127"/>
                <a:ea typeface="a꽃피는봄" panose="02020600000000000000" pitchFamily="18" charset="-127"/>
              </a:rPr>
              <a:t>질의 응답 데이터 작성</a:t>
            </a:r>
            <a:r>
              <a:rPr lang="en-US" altLang="ko-KR" sz="1600" dirty="0">
                <a:solidFill>
                  <a:prstClr val="black"/>
                </a:solidFill>
                <a:latin typeface="a꽃피는봄" panose="02020600000000000000" pitchFamily="18" charset="-127"/>
                <a:ea typeface="a꽃피는봄" panose="02020600000000000000" pitchFamily="18" charset="-127"/>
              </a:rPr>
              <a:t>, </a:t>
            </a:r>
          </a:p>
          <a:p>
            <a:pPr>
              <a:defRPr/>
            </a:pPr>
            <a:r>
              <a:rPr lang="ko-KR" altLang="en-US" sz="1600" dirty="0">
                <a:solidFill>
                  <a:prstClr val="black"/>
                </a:solidFill>
                <a:latin typeface="a꽃피는봄" panose="02020600000000000000" pitchFamily="18" charset="-127"/>
                <a:ea typeface="a꽃피는봄" panose="02020600000000000000" pitchFamily="18" charset="-127"/>
              </a:rPr>
              <a:t>선별된 데이터 정제</a:t>
            </a:r>
            <a:r>
              <a:rPr lang="en-US" altLang="ko-KR" sz="1600" dirty="0">
                <a:solidFill>
                  <a:prstClr val="black"/>
                </a:solidFill>
                <a:latin typeface="a꽃피는봄" panose="02020600000000000000" pitchFamily="18" charset="-127"/>
                <a:ea typeface="a꽃피는봄" panose="02020600000000000000" pitchFamily="18" charset="-127"/>
              </a:rPr>
              <a:t>(</a:t>
            </a:r>
            <a:r>
              <a:rPr lang="ko-KR" altLang="en-US" sz="1600" dirty="0">
                <a:solidFill>
                  <a:prstClr val="black"/>
                </a:solidFill>
                <a:latin typeface="a꽃피는봄" panose="02020600000000000000" pitchFamily="18" charset="-127"/>
                <a:ea typeface="a꽃피는봄" panose="02020600000000000000" pitchFamily="18" charset="-127"/>
              </a:rPr>
              <a:t>전처리</a:t>
            </a:r>
            <a:r>
              <a:rPr lang="en-US" altLang="ko-KR" sz="1600" dirty="0">
                <a:solidFill>
                  <a:prstClr val="black"/>
                </a:solidFill>
                <a:latin typeface="a꽃피는봄" panose="02020600000000000000" pitchFamily="18" charset="-127"/>
                <a:ea typeface="a꽃피는봄" panose="02020600000000000000" pitchFamily="18" charset="-127"/>
              </a:rPr>
              <a:t>)</a:t>
            </a:r>
            <a:endParaRPr lang="ko-KR" altLang="en-US" sz="1600" dirty="0">
              <a:solidFill>
                <a:prstClr val="black"/>
              </a:solidFill>
              <a:latin typeface="a꽃피는봄" panose="02020600000000000000" pitchFamily="18" charset="-127"/>
              <a:ea typeface="a꽃피는봄" panose="02020600000000000000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꽃피는봄" panose="02020600000000000000" pitchFamily="18" charset="-127"/>
              <a:ea typeface="a꽃피는봄" panose="02020600000000000000" pitchFamily="18" charset="-127"/>
              <a:cs typeface="+mn-cs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4" t="2222" r="65926" b="60741"/>
          <a:stretch/>
        </p:blipFill>
        <p:spPr>
          <a:xfrm>
            <a:off x="6009588" y="929148"/>
            <a:ext cx="1072128" cy="128959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086059" y="2266048"/>
            <a:ext cx="1028795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꽃피는봄" panose="02020600000000000000" pitchFamily="18" charset="-127"/>
                <a:ea typeface="a꽃피는봄" panose="02020600000000000000" pitchFamily="18" charset="-127"/>
                <a:cs typeface="+mn-cs"/>
              </a:rPr>
              <a:t>김경호</a:t>
            </a:r>
            <a:r>
              <a:rPr kumimoji="0" lang="en-US" altLang="ko-KR" sz="1333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꽃피는봄" panose="02020600000000000000" pitchFamily="18" charset="-127"/>
                <a:ea typeface="a꽃피는봄" panose="02020600000000000000" pitchFamily="18" charset="-127"/>
                <a:cs typeface="+mn-cs"/>
              </a:rPr>
              <a:t>(</a:t>
            </a:r>
            <a:r>
              <a:rPr kumimoji="0" lang="ko-KR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꽃피는봄" panose="02020600000000000000" pitchFamily="18" charset="-127"/>
                <a:ea typeface="a꽃피는봄" panose="02020600000000000000" pitchFamily="18" charset="-127"/>
                <a:cs typeface="+mn-cs"/>
              </a:rPr>
              <a:t>조장</a:t>
            </a:r>
            <a:r>
              <a:rPr kumimoji="0" lang="en-US" altLang="ko-KR" sz="1333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꽃피는봄" panose="02020600000000000000" pitchFamily="18" charset="-127"/>
                <a:ea typeface="a꽃피는봄" panose="02020600000000000000" pitchFamily="18" charset="-127"/>
                <a:cs typeface="+mn-cs"/>
              </a:rPr>
              <a:t>)</a:t>
            </a:r>
            <a:endParaRPr kumimoji="0" lang="ko-KR" altLang="en-US" sz="133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꽃피는봄" panose="02020600000000000000" pitchFamily="18" charset="-127"/>
              <a:ea typeface="a꽃피는봄" panose="02020600000000000000" pitchFamily="18" charset="-127"/>
              <a:cs typeface="+mn-cs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78" t="52963" r="34201" b="10000"/>
          <a:stretch/>
        </p:blipFill>
        <p:spPr>
          <a:xfrm>
            <a:off x="298356" y="2688408"/>
            <a:ext cx="870333" cy="1243333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1257298" y="3039425"/>
            <a:ext cx="467353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꽃피는봄" panose="02020600000000000000" pitchFamily="18" charset="-127"/>
                <a:ea typeface="a꽃피는봄" panose="02020600000000000000" pitchFamily="18" charset="-127"/>
                <a:cs typeface="+mn-cs"/>
              </a:rPr>
              <a:t>프로그램 코드 작성 및 구현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꽃피는봄" panose="02020600000000000000" pitchFamily="18" charset="-127"/>
                <a:ea typeface="a꽃피는봄" panose="02020600000000000000" pitchFamily="18" charset="-127"/>
                <a:cs typeface="+mn-cs"/>
              </a:rPr>
              <a:t>, 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꽃피는봄" panose="02020600000000000000" pitchFamily="18" charset="-127"/>
                <a:ea typeface="a꽃피는봄" panose="02020600000000000000" pitchFamily="18" charset="-127"/>
                <a:cs typeface="+mn-cs"/>
              </a:rPr>
              <a:t>플로우차트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꽃피는봄" panose="02020600000000000000" pitchFamily="18" charset="-127"/>
                <a:ea typeface="a꽃피는봄" panose="02020600000000000000" pitchFamily="18" charset="-127"/>
                <a:cs typeface="+mn-cs"/>
              </a:rPr>
              <a:t> 제작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꽃피는봄" panose="02020600000000000000" pitchFamily="18" charset="-127"/>
                <a:ea typeface="a꽃피는봄" panose="02020600000000000000" pitchFamily="18" charset="-127"/>
                <a:cs typeface="+mn-cs"/>
              </a:rPr>
              <a:t>, </a:t>
            </a:r>
          </a:p>
          <a:p>
            <a:pPr>
              <a:defRPr/>
            </a:pP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꽃피는봄" panose="02020600000000000000" pitchFamily="18" charset="-127"/>
                <a:ea typeface="a꽃피는봄" panose="02020600000000000000" pitchFamily="18" charset="-127"/>
                <a:cs typeface="+mn-cs"/>
              </a:rPr>
              <a:t>버터블록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꽃피는봄" panose="02020600000000000000" pitchFamily="18" charset="-127"/>
                <a:ea typeface="a꽃피는봄" panose="02020600000000000000" pitchFamily="18" charset="-127"/>
                <a:cs typeface="+mn-cs"/>
              </a:rPr>
              <a:t> 테스트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꽃피는봄" panose="02020600000000000000" pitchFamily="18" charset="-127"/>
                <a:ea typeface="a꽃피는봄" panose="02020600000000000000" pitchFamily="18" charset="-127"/>
                <a:cs typeface="+mn-cs"/>
              </a:rPr>
              <a:t>, </a:t>
            </a:r>
            <a:r>
              <a:rPr lang="ko-KR" altLang="en-US" sz="1600" dirty="0">
                <a:solidFill>
                  <a:prstClr val="black"/>
                </a:solidFill>
                <a:latin typeface="a꽃피는봄" panose="02020600000000000000" pitchFamily="18" charset="-127"/>
                <a:ea typeface="a꽃피는봄" panose="02020600000000000000" pitchFamily="18" charset="-127"/>
              </a:rPr>
              <a:t>도메인 선정을 위한 </a:t>
            </a:r>
            <a:r>
              <a:rPr lang="en-US" altLang="ko-KR" sz="1600" dirty="0">
                <a:solidFill>
                  <a:prstClr val="black"/>
                </a:solidFill>
                <a:latin typeface="a꽃피는봄" panose="02020600000000000000" pitchFamily="18" charset="-127"/>
                <a:ea typeface="a꽃피는봄" panose="02020600000000000000" pitchFamily="18" charset="-127"/>
              </a:rPr>
              <a:t>AI-HUB </a:t>
            </a:r>
            <a:r>
              <a:rPr lang="ko-KR" altLang="en-US" sz="1600" dirty="0">
                <a:solidFill>
                  <a:prstClr val="black"/>
                </a:solidFill>
                <a:latin typeface="a꽃피는봄" panose="02020600000000000000" pitchFamily="18" charset="-127"/>
                <a:ea typeface="a꽃피는봄" panose="02020600000000000000" pitchFamily="18" charset="-127"/>
              </a:rPr>
              <a:t>데이터 수집 및 분석</a:t>
            </a:r>
            <a:r>
              <a:rPr lang="en-US" altLang="ko-KR" sz="1600" dirty="0">
                <a:solidFill>
                  <a:prstClr val="black"/>
                </a:solidFill>
                <a:latin typeface="a꽃피는봄" panose="02020600000000000000" pitchFamily="18" charset="-127"/>
                <a:ea typeface="a꽃피는봄" panose="02020600000000000000" pitchFamily="18" charset="-127"/>
              </a:rPr>
              <a:t>, </a:t>
            </a:r>
            <a:r>
              <a:rPr lang="ko-KR" altLang="en-US" sz="1600" dirty="0">
                <a:solidFill>
                  <a:prstClr val="black"/>
                </a:solidFill>
                <a:latin typeface="a꽃피는봄" panose="02020600000000000000" pitchFamily="18" charset="-127"/>
                <a:ea typeface="a꽃피는봄" panose="02020600000000000000" pitchFamily="18" charset="-127"/>
              </a:rPr>
              <a:t>질의 응답 데이터 작성</a:t>
            </a:r>
            <a:r>
              <a:rPr lang="en-US" altLang="ko-KR" sz="1600" dirty="0">
                <a:solidFill>
                  <a:prstClr val="black"/>
                </a:solidFill>
                <a:latin typeface="a꽃피는봄" panose="02020600000000000000" pitchFamily="18" charset="-127"/>
                <a:ea typeface="a꽃피는봄" panose="02020600000000000000" pitchFamily="18" charset="-127"/>
              </a:rPr>
              <a:t>, </a:t>
            </a:r>
            <a:r>
              <a:rPr lang="ko-KR" altLang="en-US" sz="1600" dirty="0">
                <a:solidFill>
                  <a:prstClr val="black"/>
                </a:solidFill>
                <a:latin typeface="a꽃피는봄" panose="02020600000000000000" pitchFamily="18" charset="-127"/>
                <a:ea typeface="a꽃피는봄" panose="02020600000000000000" pitchFamily="18" charset="-127"/>
              </a:rPr>
              <a:t>선별된 데이터 정제</a:t>
            </a:r>
            <a:r>
              <a:rPr lang="en-US" altLang="ko-KR" sz="1600" dirty="0">
                <a:solidFill>
                  <a:prstClr val="black"/>
                </a:solidFill>
                <a:latin typeface="a꽃피는봄" panose="02020600000000000000" pitchFamily="18" charset="-127"/>
                <a:ea typeface="a꽃피는봄" panose="02020600000000000000" pitchFamily="18" charset="-127"/>
              </a:rPr>
              <a:t>(</a:t>
            </a:r>
            <a:r>
              <a:rPr lang="ko-KR" altLang="en-US" sz="1600" dirty="0">
                <a:solidFill>
                  <a:prstClr val="black"/>
                </a:solidFill>
                <a:latin typeface="a꽃피는봄" panose="02020600000000000000" pitchFamily="18" charset="-127"/>
                <a:ea typeface="a꽃피는봄" panose="02020600000000000000" pitchFamily="18" charset="-127"/>
              </a:rPr>
              <a:t>전처리</a:t>
            </a:r>
            <a:r>
              <a:rPr lang="en-US" altLang="ko-KR" sz="1600" dirty="0">
                <a:solidFill>
                  <a:prstClr val="black"/>
                </a:solidFill>
                <a:latin typeface="a꽃피는봄" panose="02020600000000000000" pitchFamily="18" charset="-127"/>
                <a:ea typeface="a꽃피는봄" panose="02020600000000000000" pitchFamily="18" charset="-127"/>
              </a:rPr>
              <a:t>)</a:t>
            </a:r>
            <a:endParaRPr lang="ko-KR" altLang="en-US" sz="1600" dirty="0">
              <a:solidFill>
                <a:prstClr val="black"/>
              </a:solidFill>
              <a:latin typeface="a꽃피는봄" panose="02020600000000000000" pitchFamily="18" charset="-127"/>
              <a:ea typeface="a꽃피는봄" panose="02020600000000000000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꽃피는봄" panose="02020600000000000000" pitchFamily="18" charset="-127"/>
              <a:ea typeface="a꽃피는봄" panose="02020600000000000000" pitchFamily="18" charset="-127"/>
              <a:cs typeface="+mn-c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34394" y="3960833"/>
            <a:ext cx="598255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33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꽃피는봄" panose="02020600000000000000" pitchFamily="18" charset="-127"/>
                <a:ea typeface="a꽃피는봄" panose="02020600000000000000" pitchFamily="18" charset="-127"/>
                <a:cs typeface="+mn-cs"/>
              </a:rPr>
              <a:t>김규희</a:t>
            </a:r>
            <a:endParaRPr kumimoji="0" lang="ko-KR" altLang="en-US" sz="133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꽃피는봄" panose="02020600000000000000" pitchFamily="18" charset="-127"/>
              <a:ea typeface="a꽃피는봄" panose="02020600000000000000" pitchFamily="18" charset="-127"/>
              <a:cs typeface="+mn-cs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132982" y="3073928"/>
            <a:ext cx="502175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꽃피는봄" panose="02020600000000000000" pitchFamily="18" charset="-127"/>
                <a:ea typeface="a꽃피는봄" panose="02020600000000000000" pitchFamily="18" charset="-127"/>
              </a:rPr>
              <a:t>문서 정리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꽃피는봄" panose="02020600000000000000" pitchFamily="18" charset="-127"/>
                <a:ea typeface="a꽃피는봄" panose="02020600000000000000" pitchFamily="18" charset="-127"/>
              </a:rPr>
              <a:t>, JSON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꽃피는봄" panose="02020600000000000000" pitchFamily="18" charset="-127"/>
                <a:ea typeface="a꽃피는봄" panose="02020600000000000000" pitchFamily="18" charset="-127"/>
              </a:rPr>
              <a:t>추출 데이터 배포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꽃피는봄" panose="02020600000000000000" pitchFamily="18" charset="-127"/>
                <a:ea typeface="a꽃피는봄" panose="02020600000000000000" pitchFamily="18" charset="-127"/>
              </a:rPr>
              <a:t>,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꽃피는봄" panose="02020600000000000000" pitchFamily="18" charset="-127"/>
                <a:ea typeface="a꽃피는봄" panose="02020600000000000000" pitchFamily="18" charset="-127"/>
              </a:rPr>
              <a:t>데이터 무결성 대조 검사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꽃피는봄" panose="02020600000000000000" pitchFamily="18" charset="-127"/>
                <a:ea typeface="a꽃피는봄" panose="02020600000000000000" pitchFamily="18" charset="-127"/>
              </a:rPr>
              <a:t>,</a:t>
            </a:r>
          </a:p>
          <a:p>
            <a:pPr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꽃피는봄" panose="02020600000000000000" pitchFamily="18" charset="-127"/>
                <a:ea typeface="a꽃피는봄" panose="02020600000000000000" pitchFamily="18" charset="-127"/>
              </a:rPr>
              <a:t>PPT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꽃피는봄" panose="02020600000000000000" pitchFamily="18" charset="-127"/>
                <a:ea typeface="a꽃피는봄" panose="02020600000000000000" pitchFamily="18" charset="-127"/>
              </a:rPr>
              <a:t>제작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꽃피는봄" panose="02020600000000000000" pitchFamily="18" charset="-127"/>
                <a:ea typeface="a꽃피는봄" panose="02020600000000000000" pitchFamily="18" charset="-127"/>
              </a:rPr>
              <a:t>,</a:t>
            </a:r>
            <a:r>
              <a:rPr lang="ko-KR" altLang="en-US" sz="1600" dirty="0">
                <a:solidFill>
                  <a:prstClr val="black"/>
                </a:solidFill>
                <a:latin typeface="a꽃피는봄" panose="02020600000000000000" pitchFamily="18" charset="-127"/>
                <a:ea typeface="a꽃피는봄" panose="02020600000000000000" pitchFamily="18" charset="-127"/>
              </a:rPr>
              <a:t>도메인 선정을 위한 </a:t>
            </a:r>
            <a:r>
              <a:rPr lang="en-US" altLang="ko-KR" sz="1600" dirty="0">
                <a:solidFill>
                  <a:prstClr val="black"/>
                </a:solidFill>
                <a:latin typeface="a꽃피는봄" panose="02020600000000000000" pitchFamily="18" charset="-127"/>
                <a:ea typeface="a꽃피는봄" panose="02020600000000000000" pitchFamily="18" charset="-127"/>
              </a:rPr>
              <a:t>AI-HUB </a:t>
            </a:r>
            <a:r>
              <a:rPr lang="ko-KR" altLang="en-US" sz="1600" dirty="0">
                <a:solidFill>
                  <a:prstClr val="black"/>
                </a:solidFill>
                <a:latin typeface="a꽃피는봄" panose="02020600000000000000" pitchFamily="18" charset="-127"/>
                <a:ea typeface="a꽃피는봄" panose="02020600000000000000" pitchFamily="18" charset="-127"/>
              </a:rPr>
              <a:t>데이터 수집 및 분석</a:t>
            </a:r>
            <a:r>
              <a:rPr lang="en-US" altLang="ko-KR" sz="1600" dirty="0">
                <a:solidFill>
                  <a:prstClr val="black"/>
                </a:solidFill>
                <a:latin typeface="a꽃피는봄" panose="02020600000000000000" pitchFamily="18" charset="-127"/>
                <a:ea typeface="a꽃피는봄" panose="02020600000000000000" pitchFamily="18" charset="-127"/>
              </a:rPr>
              <a:t>,</a:t>
            </a:r>
            <a:r>
              <a:rPr lang="ko-KR" altLang="en-US" sz="1600" dirty="0">
                <a:solidFill>
                  <a:prstClr val="black"/>
                </a:solidFill>
                <a:latin typeface="a꽃피는봄" panose="02020600000000000000" pitchFamily="18" charset="-127"/>
                <a:ea typeface="a꽃피는봄" panose="02020600000000000000" pitchFamily="18" charset="-127"/>
              </a:rPr>
              <a:t> </a:t>
            </a:r>
            <a:endParaRPr lang="en-US" altLang="ko-KR" sz="1600" dirty="0">
              <a:solidFill>
                <a:prstClr val="black"/>
              </a:solidFill>
              <a:latin typeface="a꽃피는봄" panose="02020600000000000000" pitchFamily="18" charset="-127"/>
              <a:ea typeface="a꽃피는봄" panose="02020600000000000000" pitchFamily="18" charset="-127"/>
            </a:endParaRPr>
          </a:p>
          <a:p>
            <a:pPr>
              <a:defRPr/>
            </a:pPr>
            <a:r>
              <a:rPr lang="ko-KR" altLang="en-US" sz="1600" dirty="0">
                <a:solidFill>
                  <a:prstClr val="black"/>
                </a:solidFill>
                <a:latin typeface="a꽃피는봄" panose="02020600000000000000" pitchFamily="18" charset="-127"/>
                <a:ea typeface="a꽃피는봄" panose="02020600000000000000" pitchFamily="18" charset="-127"/>
              </a:rPr>
              <a:t>질의 응답 데이터 작성</a:t>
            </a:r>
            <a:r>
              <a:rPr lang="en-US" altLang="ko-KR" sz="1600" dirty="0">
                <a:solidFill>
                  <a:prstClr val="black"/>
                </a:solidFill>
                <a:latin typeface="a꽃피는봄" panose="02020600000000000000" pitchFamily="18" charset="-127"/>
                <a:ea typeface="a꽃피는봄" panose="02020600000000000000" pitchFamily="18" charset="-127"/>
              </a:rPr>
              <a:t>, </a:t>
            </a:r>
            <a:r>
              <a:rPr lang="ko-KR" altLang="en-US" sz="1600" dirty="0">
                <a:solidFill>
                  <a:prstClr val="black"/>
                </a:solidFill>
                <a:latin typeface="a꽃피는봄" panose="02020600000000000000" pitchFamily="18" charset="-127"/>
                <a:ea typeface="a꽃피는봄" panose="02020600000000000000" pitchFamily="18" charset="-127"/>
              </a:rPr>
              <a:t>선별된 데이터 정제</a:t>
            </a:r>
            <a:r>
              <a:rPr lang="en-US" altLang="ko-KR" sz="1600" dirty="0">
                <a:solidFill>
                  <a:prstClr val="black"/>
                </a:solidFill>
                <a:latin typeface="a꽃피는봄" panose="02020600000000000000" pitchFamily="18" charset="-127"/>
                <a:ea typeface="a꽃피는봄" panose="02020600000000000000" pitchFamily="18" charset="-127"/>
              </a:rPr>
              <a:t>(</a:t>
            </a:r>
            <a:r>
              <a:rPr lang="ko-KR" altLang="en-US" sz="1600" dirty="0">
                <a:solidFill>
                  <a:prstClr val="black"/>
                </a:solidFill>
                <a:latin typeface="a꽃피는봄" panose="02020600000000000000" pitchFamily="18" charset="-127"/>
                <a:ea typeface="a꽃피는봄" panose="02020600000000000000" pitchFamily="18" charset="-127"/>
              </a:rPr>
              <a:t>전처리</a:t>
            </a:r>
            <a:r>
              <a:rPr lang="en-US" altLang="ko-KR" sz="1600" dirty="0">
                <a:solidFill>
                  <a:prstClr val="black"/>
                </a:solidFill>
                <a:latin typeface="a꽃피는봄" panose="02020600000000000000" pitchFamily="18" charset="-127"/>
                <a:ea typeface="a꽃피는봄" panose="02020600000000000000" pitchFamily="18" charset="-127"/>
              </a:rPr>
              <a:t>) </a:t>
            </a:r>
            <a:endParaRPr lang="ko-KR" altLang="en-US" sz="1600" dirty="0">
              <a:solidFill>
                <a:prstClr val="black"/>
              </a:solidFill>
              <a:latin typeface="a꽃피는봄" panose="02020600000000000000" pitchFamily="18" charset="-127"/>
              <a:ea typeface="a꽃피는봄" panose="02020600000000000000" pitchFamily="18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000" t="53704" r="4074" b="9999"/>
          <a:stretch/>
        </p:blipFill>
        <p:spPr>
          <a:xfrm>
            <a:off x="6019441" y="2773020"/>
            <a:ext cx="993895" cy="1285438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6235370" y="4116643"/>
            <a:ext cx="647596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꽃피는봄" panose="02020600000000000000" pitchFamily="18" charset="-127"/>
                <a:ea typeface="a꽃피는봄" panose="02020600000000000000" pitchFamily="18" charset="-127"/>
                <a:cs typeface="+mn-cs"/>
              </a:rPr>
              <a:t>김수연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08" t="52593" r="66666" b="11254"/>
          <a:stretch/>
        </p:blipFill>
        <p:spPr>
          <a:xfrm>
            <a:off x="234898" y="4552272"/>
            <a:ext cx="933791" cy="1302148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402665" y="5854420"/>
            <a:ext cx="598255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꽃피는봄" panose="02020600000000000000" pitchFamily="18" charset="-127"/>
                <a:ea typeface="a꽃피는봄" panose="02020600000000000000" pitchFamily="18" charset="-127"/>
                <a:cs typeface="+mn-cs"/>
              </a:rPr>
              <a:t>김지혜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074" r="27778" b="61111"/>
          <a:stretch/>
        </p:blipFill>
        <p:spPr>
          <a:xfrm>
            <a:off x="6087886" y="4520547"/>
            <a:ext cx="1045096" cy="1333873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6276658" y="5854420"/>
            <a:ext cx="630785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꽃피는봄" panose="02020600000000000000" pitchFamily="18" charset="-127"/>
                <a:ea typeface="a꽃피는봄" panose="02020600000000000000" pitchFamily="18" charset="-127"/>
                <a:cs typeface="+mn-cs"/>
              </a:rPr>
              <a:t>조명국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2045162" y="5308600"/>
            <a:ext cx="1320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257298" y="4963444"/>
            <a:ext cx="473905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꽃피는봄" panose="02020600000000000000" pitchFamily="18" charset="-127"/>
                <a:ea typeface="a꽃피는봄" panose="02020600000000000000" pitchFamily="18" charset="-127"/>
              </a:rPr>
              <a:t>모듈 테스트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꽃피는봄" panose="02020600000000000000" pitchFamily="18" charset="-127"/>
                <a:ea typeface="a꽃피는봄" panose="02020600000000000000" pitchFamily="18" charset="-127"/>
              </a:rPr>
              <a:t>, 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꽃피는봄" panose="02020600000000000000" pitchFamily="18" charset="-127"/>
                <a:ea typeface="a꽃피는봄" panose="02020600000000000000" pitchFamily="18" charset="-127"/>
              </a:rPr>
              <a:t>플로우차트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꽃피는봄" panose="02020600000000000000" pitchFamily="18" charset="-127"/>
                <a:ea typeface="a꽃피는봄" panose="02020600000000000000" pitchFamily="18" charset="-127"/>
              </a:rPr>
              <a:t> 제작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꽃피는봄" panose="02020600000000000000" pitchFamily="18" charset="-127"/>
                <a:ea typeface="a꽃피는봄" panose="02020600000000000000" pitchFamily="18" charset="-127"/>
              </a:rPr>
              <a:t>,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꽃피는봄" panose="02020600000000000000" pitchFamily="18" charset="-127"/>
                <a:ea typeface="a꽃피는봄" panose="02020600000000000000" pitchFamily="18" charset="-127"/>
              </a:rPr>
              <a:t>시각화 이미지 소스 담당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꽃피는봄" panose="02020600000000000000" pitchFamily="18" charset="-127"/>
                <a:ea typeface="a꽃피는봄" panose="02020600000000000000" pitchFamily="18" charset="-127"/>
              </a:rPr>
              <a:t>, </a:t>
            </a:r>
          </a:p>
          <a:p>
            <a:pPr>
              <a:defRPr/>
            </a:pPr>
            <a:r>
              <a:rPr lang="ko-KR" altLang="en-US" sz="1600" dirty="0">
                <a:solidFill>
                  <a:prstClr val="black"/>
                </a:solidFill>
                <a:latin typeface="a꽃피는봄" panose="02020600000000000000" pitchFamily="18" charset="-127"/>
                <a:ea typeface="a꽃피는봄" panose="02020600000000000000" pitchFamily="18" charset="-127"/>
              </a:rPr>
              <a:t>도메인 선정을 위한 </a:t>
            </a:r>
            <a:r>
              <a:rPr lang="en-US" altLang="ko-KR" sz="1600" dirty="0">
                <a:solidFill>
                  <a:prstClr val="black"/>
                </a:solidFill>
                <a:latin typeface="a꽃피는봄" panose="02020600000000000000" pitchFamily="18" charset="-127"/>
                <a:ea typeface="a꽃피는봄" panose="02020600000000000000" pitchFamily="18" charset="-127"/>
              </a:rPr>
              <a:t>AI-HUB </a:t>
            </a:r>
            <a:r>
              <a:rPr lang="ko-KR" altLang="en-US" sz="1600" dirty="0">
                <a:solidFill>
                  <a:prstClr val="black"/>
                </a:solidFill>
                <a:latin typeface="a꽃피는봄" panose="02020600000000000000" pitchFamily="18" charset="-127"/>
                <a:ea typeface="a꽃피는봄" panose="02020600000000000000" pitchFamily="18" charset="-127"/>
              </a:rPr>
              <a:t>데이터 수집 및 분석</a:t>
            </a:r>
            <a:r>
              <a:rPr lang="en-US" altLang="ko-KR" sz="1600" dirty="0">
                <a:solidFill>
                  <a:prstClr val="black"/>
                </a:solidFill>
                <a:latin typeface="a꽃피는봄" panose="02020600000000000000" pitchFamily="18" charset="-127"/>
                <a:ea typeface="a꽃피는봄" panose="02020600000000000000" pitchFamily="18" charset="-127"/>
              </a:rPr>
              <a:t>, </a:t>
            </a:r>
          </a:p>
          <a:p>
            <a:pPr>
              <a:defRPr/>
            </a:pPr>
            <a:r>
              <a:rPr lang="ko-KR" altLang="en-US" sz="1600" dirty="0">
                <a:solidFill>
                  <a:prstClr val="black"/>
                </a:solidFill>
                <a:latin typeface="a꽃피는봄" panose="02020600000000000000" pitchFamily="18" charset="-127"/>
                <a:ea typeface="a꽃피는봄" panose="02020600000000000000" pitchFamily="18" charset="-127"/>
              </a:rPr>
              <a:t>질의 응답 데이터 작성</a:t>
            </a:r>
            <a:r>
              <a:rPr lang="en-US" altLang="ko-KR" sz="1600" dirty="0">
                <a:solidFill>
                  <a:prstClr val="black"/>
                </a:solidFill>
                <a:latin typeface="a꽃피는봄" panose="02020600000000000000" pitchFamily="18" charset="-127"/>
                <a:ea typeface="a꽃피는봄" panose="02020600000000000000" pitchFamily="18" charset="-127"/>
              </a:rPr>
              <a:t>, </a:t>
            </a:r>
            <a:r>
              <a:rPr lang="ko-KR" altLang="en-US" sz="1600" dirty="0">
                <a:solidFill>
                  <a:prstClr val="black"/>
                </a:solidFill>
                <a:latin typeface="a꽃피는봄" panose="02020600000000000000" pitchFamily="18" charset="-127"/>
                <a:ea typeface="a꽃피는봄" panose="02020600000000000000" pitchFamily="18" charset="-127"/>
              </a:rPr>
              <a:t>선별된 데이터 정제</a:t>
            </a:r>
            <a:r>
              <a:rPr lang="en-US" altLang="ko-KR" sz="1600" dirty="0">
                <a:solidFill>
                  <a:prstClr val="black"/>
                </a:solidFill>
                <a:latin typeface="a꽃피는봄" panose="02020600000000000000" pitchFamily="18" charset="-127"/>
                <a:ea typeface="a꽃피는봄" panose="02020600000000000000" pitchFamily="18" charset="-127"/>
              </a:rPr>
              <a:t>(</a:t>
            </a:r>
            <a:r>
              <a:rPr lang="ko-KR" altLang="en-US" sz="1600" dirty="0">
                <a:solidFill>
                  <a:prstClr val="black"/>
                </a:solidFill>
                <a:latin typeface="a꽃피는봄" panose="02020600000000000000" pitchFamily="18" charset="-127"/>
                <a:ea typeface="a꽃피는봄" panose="02020600000000000000" pitchFamily="18" charset="-127"/>
              </a:rPr>
              <a:t>전처리</a:t>
            </a:r>
            <a:r>
              <a:rPr lang="en-US" altLang="ko-KR" sz="1600" dirty="0">
                <a:solidFill>
                  <a:prstClr val="black"/>
                </a:solidFill>
                <a:latin typeface="a꽃피는봄" panose="02020600000000000000" pitchFamily="18" charset="-127"/>
                <a:ea typeface="a꽃피는봄" panose="02020600000000000000" pitchFamily="18" charset="-127"/>
              </a:rPr>
              <a:t>)</a:t>
            </a:r>
            <a:endParaRPr lang="ko-KR" altLang="en-US" sz="1600" dirty="0">
              <a:solidFill>
                <a:prstClr val="black"/>
              </a:solidFill>
              <a:latin typeface="a꽃피는봄" panose="02020600000000000000" pitchFamily="18" charset="-127"/>
              <a:ea typeface="a꽃피는봄" panose="02020600000000000000" pitchFamily="18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7170247" y="4893101"/>
            <a:ext cx="509502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800"/>
              </a:spcAft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꽃피는봄" panose="02020600000000000000" pitchFamily="18" charset="-127"/>
                <a:ea typeface="a꽃피는봄" panose="02020600000000000000" pitchFamily="18" charset="-127"/>
                <a:cs typeface="+mn-cs"/>
              </a:rPr>
              <a:t>WBS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꽃피는봄" panose="02020600000000000000" pitchFamily="18" charset="-127"/>
                <a:ea typeface="a꽃피는봄" panose="02020600000000000000" pitchFamily="18" charset="-127"/>
                <a:cs typeface="+mn-cs"/>
              </a:rPr>
              <a:t>최신화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꽃피는봄" panose="02020600000000000000" pitchFamily="18" charset="-127"/>
                <a:ea typeface="a꽃피는봄" panose="02020600000000000000" pitchFamily="18" charset="-127"/>
                <a:cs typeface="+mn-cs"/>
              </a:rPr>
              <a:t>,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꽃피는봄" panose="02020600000000000000" pitchFamily="18" charset="-127"/>
                <a:ea typeface="a꽃피는봄" panose="02020600000000000000" pitchFamily="18" charset="-127"/>
                <a:cs typeface="+mn-cs"/>
              </a:rPr>
              <a:t>일정 가이드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꽃피는봄" panose="02020600000000000000" pitchFamily="18" charset="-127"/>
                <a:ea typeface="a꽃피는봄" panose="02020600000000000000" pitchFamily="18" charset="-127"/>
                <a:cs typeface="+mn-cs"/>
              </a:rPr>
              <a:t>,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꽃피는봄" panose="02020600000000000000" pitchFamily="18" charset="-127"/>
                <a:ea typeface="a꽃피는봄" panose="02020600000000000000" pitchFamily="18" charset="-127"/>
                <a:cs typeface="+mn-cs"/>
              </a:rPr>
              <a:t> 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꽃피는봄" panose="02020600000000000000" pitchFamily="18" charset="-127"/>
                <a:ea typeface="a꽃피는봄" panose="02020600000000000000" pitchFamily="18" charset="-127"/>
                <a:cs typeface="+mn-cs"/>
              </a:rPr>
              <a:t>버터블록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꽃피는봄" panose="02020600000000000000" pitchFamily="18" charset="-127"/>
                <a:ea typeface="a꽃피는봄" panose="02020600000000000000" pitchFamily="18" charset="-127"/>
                <a:cs typeface="+mn-cs"/>
              </a:rPr>
              <a:t> 테스트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꽃피는봄" panose="02020600000000000000" pitchFamily="18" charset="-127"/>
                <a:ea typeface="a꽃피는봄" panose="02020600000000000000" pitchFamily="18" charset="-127"/>
                <a:cs typeface="+mn-cs"/>
              </a:rPr>
              <a:t>, </a:t>
            </a:r>
            <a:r>
              <a:rPr lang="ko-KR" altLang="en-US" sz="1600" dirty="0">
                <a:solidFill>
                  <a:prstClr val="black"/>
                </a:solidFill>
                <a:latin typeface="a꽃피는봄" panose="02020600000000000000" pitchFamily="18" charset="-127"/>
                <a:ea typeface="a꽃피는봄" panose="02020600000000000000" pitchFamily="18" charset="-127"/>
              </a:rPr>
              <a:t>도메인 선정을 위한 </a:t>
            </a:r>
            <a:r>
              <a:rPr lang="en-US" altLang="ko-KR" sz="1600" dirty="0">
                <a:solidFill>
                  <a:prstClr val="black"/>
                </a:solidFill>
                <a:latin typeface="a꽃피는봄" panose="02020600000000000000" pitchFamily="18" charset="-127"/>
                <a:ea typeface="a꽃피는봄" panose="02020600000000000000" pitchFamily="18" charset="-127"/>
              </a:rPr>
              <a:t>AI-HUB </a:t>
            </a:r>
            <a:r>
              <a:rPr lang="ko-KR" altLang="en-US" sz="1600" dirty="0">
                <a:solidFill>
                  <a:prstClr val="black"/>
                </a:solidFill>
                <a:latin typeface="a꽃피는봄" panose="02020600000000000000" pitchFamily="18" charset="-127"/>
                <a:ea typeface="a꽃피는봄" panose="02020600000000000000" pitchFamily="18" charset="-127"/>
              </a:rPr>
              <a:t>데이터 수집 및 분석</a:t>
            </a:r>
            <a:r>
              <a:rPr lang="en-US" altLang="ko-KR" sz="1600" dirty="0">
                <a:solidFill>
                  <a:prstClr val="black"/>
                </a:solidFill>
                <a:latin typeface="a꽃피는봄" panose="02020600000000000000" pitchFamily="18" charset="-127"/>
                <a:ea typeface="a꽃피는봄" panose="02020600000000000000" pitchFamily="18" charset="-127"/>
              </a:rPr>
              <a:t>, </a:t>
            </a:r>
            <a:r>
              <a:rPr lang="ko-KR" altLang="en-US" sz="1600" dirty="0">
                <a:solidFill>
                  <a:prstClr val="black"/>
                </a:solidFill>
                <a:latin typeface="a꽃피는봄" panose="02020600000000000000" pitchFamily="18" charset="-127"/>
                <a:ea typeface="a꽃피는봄" panose="02020600000000000000" pitchFamily="18" charset="-127"/>
              </a:rPr>
              <a:t>질의 응답 데이터 작성</a:t>
            </a:r>
            <a:r>
              <a:rPr lang="en-US" altLang="ko-KR" sz="1600" dirty="0">
                <a:solidFill>
                  <a:prstClr val="black"/>
                </a:solidFill>
                <a:latin typeface="a꽃피는봄" panose="02020600000000000000" pitchFamily="18" charset="-127"/>
                <a:ea typeface="a꽃피는봄" panose="02020600000000000000" pitchFamily="18" charset="-127"/>
              </a:rPr>
              <a:t>,            </a:t>
            </a:r>
            <a:r>
              <a:rPr lang="ko-KR" altLang="en-US" sz="1600" dirty="0">
                <a:solidFill>
                  <a:prstClr val="black"/>
                </a:solidFill>
                <a:latin typeface="a꽃피는봄" panose="02020600000000000000" pitchFamily="18" charset="-127"/>
                <a:ea typeface="a꽃피는봄" panose="02020600000000000000" pitchFamily="18" charset="-127"/>
              </a:rPr>
              <a:t>선별된 데이터 정제</a:t>
            </a:r>
            <a:r>
              <a:rPr lang="en-US" altLang="ko-KR" sz="1600" dirty="0">
                <a:solidFill>
                  <a:prstClr val="black"/>
                </a:solidFill>
                <a:latin typeface="a꽃피는봄" panose="02020600000000000000" pitchFamily="18" charset="-127"/>
                <a:ea typeface="a꽃피는봄" panose="02020600000000000000" pitchFamily="18" charset="-127"/>
              </a:rPr>
              <a:t>(</a:t>
            </a:r>
            <a:r>
              <a:rPr lang="ko-KR" altLang="en-US" sz="1600" dirty="0">
                <a:solidFill>
                  <a:prstClr val="black"/>
                </a:solidFill>
                <a:latin typeface="a꽃피는봄" panose="02020600000000000000" pitchFamily="18" charset="-127"/>
                <a:ea typeface="a꽃피는봄" panose="02020600000000000000" pitchFamily="18" charset="-127"/>
              </a:rPr>
              <a:t>전처리</a:t>
            </a:r>
            <a:r>
              <a:rPr lang="en-US" altLang="ko-KR" sz="1600" dirty="0">
                <a:solidFill>
                  <a:prstClr val="black"/>
                </a:solidFill>
                <a:latin typeface="a꽃피는봄" panose="02020600000000000000" pitchFamily="18" charset="-127"/>
                <a:ea typeface="a꽃피는봄" panose="02020600000000000000" pitchFamily="18" charset="-127"/>
              </a:rPr>
              <a:t>)</a:t>
            </a:r>
            <a:endParaRPr lang="ko-KR" altLang="en-US" sz="1600" dirty="0">
              <a:solidFill>
                <a:prstClr val="black"/>
              </a:solidFill>
              <a:latin typeface="a꽃피는봄" panose="02020600000000000000" pitchFamily="18" charset="-127"/>
              <a:ea typeface="a꽃피는봄" panose="02020600000000000000" pitchFamily="18" charset="-127"/>
            </a:endParaRPr>
          </a:p>
        </p:txBody>
      </p:sp>
      <p:grpSp>
        <p:nvGrpSpPr>
          <p:cNvPr id="28" name="그룹 27"/>
          <p:cNvGrpSpPr/>
          <p:nvPr/>
        </p:nvGrpSpPr>
        <p:grpSpPr>
          <a:xfrm>
            <a:off x="183114" y="254828"/>
            <a:ext cx="11738455" cy="348424"/>
            <a:chOff x="183114" y="254828"/>
            <a:chExt cx="11738455" cy="348424"/>
          </a:xfrm>
        </p:grpSpPr>
        <p:pic>
          <p:nvPicPr>
            <p:cNvPr id="32" name="Object 2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3114" y="254828"/>
              <a:ext cx="11738455" cy="54439"/>
            </a:xfrm>
            <a:prstGeom prst="rect">
              <a:avLst/>
            </a:prstGeom>
          </p:spPr>
        </p:pic>
        <p:pic>
          <p:nvPicPr>
            <p:cNvPr id="34" name="Object 2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3114" y="548813"/>
              <a:ext cx="11738455" cy="54439"/>
            </a:xfrm>
            <a:prstGeom prst="rect">
              <a:avLst/>
            </a:prstGeom>
          </p:spPr>
        </p:pic>
        <p:sp>
          <p:nvSpPr>
            <p:cNvPr id="35" name="Object 29"/>
            <p:cNvSpPr txBox="1"/>
            <p:nvPr/>
          </p:nvSpPr>
          <p:spPr>
            <a:xfrm>
              <a:off x="7467737" y="304239"/>
              <a:ext cx="4352244" cy="24622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00" b="0" i="0" u="none" strike="noStrike" kern="0" cap="none" spc="20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꽃피는봄" panose="02020600000000000000" pitchFamily="18" charset="-127"/>
                  <a:ea typeface="a꽃피는봄" panose="02020600000000000000" pitchFamily="18" charset="-127"/>
                  <a:cs typeface="a꽃피는봄" pitchFamily="34" charset="0"/>
                </a:rPr>
                <a:t>개발의민족</a:t>
              </a:r>
              <a:r>
                <a:rPr kumimoji="0" lang="ko-KR" altLang="en-US" sz="1000" b="0" i="0" u="none" strike="noStrike" kern="0" cap="none" spc="20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꽃피는봄" panose="02020600000000000000" pitchFamily="18" charset="-127"/>
                  <a:ea typeface="a꽃피는봄" panose="02020600000000000000" pitchFamily="18" charset="-127"/>
                  <a:cs typeface="a꽃피는봄" pitchFamily="34" charset="0"/>
                </a:rPr>
                <a:t>  </a:t>
              </a:r>
              <a:r>
                <a:rPr kumimoji="0" lang="en-US" altLang="ko-KR" sz="1000" b="0" i="0" u="none" strike="noStrike" kern="0" cap="none" spc="20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꽃피는봄" panose="02020600000000000000" pitchFamily="18" charset="-127"/>
                  <a:ea typeface="a꽃피는봄" panose="02020600000000000000" pitchFamily="18" charset="-127"/>
                  <a:cs typeface="a꽃피는봄" pitchFamily="34" charset="0"/>
                </a:rPr>
                <a:t>: </a:t>
              </a:r>
              <a:r>
                <a:rPr kumimoji="0" lang="ko-KR" altLang="en-US" sz="1000" b="0" i="0" u="none" strike="noStrike" kern="0" cap="none" spc="20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꽃피는봄" panose="02020600000000000000" pitchFamily="18" charset="-127"/>
                  <a:ea typeface="a꽃피는봄" panose="02020600000000000000" pitchFamily="18" charset="-127"/>
                  <a:cs typeface="a꽃피는봄" pitchFamily="34" charset="0"/>
                </a:rPr>
                <a:t>김경호</a:t>
              </a:r>
              <a:r>
                <a:rPr kumimoji="0" lang="en-US" altLang="ko-KR" sz="1000" b="0" i="0" u="none" strike="noStrike" kern="0" cap="none" spc="20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꽃피는봄" panose="02020600000000000000" pitchFamily="18" charset="-127"/>
                  <a:ea typeface="a꽃피는봄" panose="02020600000000000000" pitchFamily="18" charset="-127"/>
                  <a:cs typeface="a꽃피는봄" pitchFamily="34" charset="0"/>
                </a:rPr>
                <a:t>(</a:t>
              </a:r>
              <a:r>
                <a:rPr kumimoji="0" lang="ko-KR" altLang="en-US" sz="1000" b="0" i="0" u="none" strike="noStrike" kern="0" cap="none" spc="20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꽃피는봄" panose="02020600000000000000" pitchFamily="18" charset="-127"/>
                  <a:ea typeface="a꽃피는봄" panose="02020600000000000000" pitchFamily="18" charset="-127"/>
                  <a:cs typeface="a꽃피는봄" pitchFamily="34" charset="0"/>
                </a:rPr>
                <a:t>조장</a:t>
              </a:r>
              <a:r>
                <a:rPr kumimoji="0" lang="en-US" altLang="ko-KR" sz="1000" b="0" i="0" u="none" strike="noStrike" kern="0" cap="none" spc="20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꽃피는봄" panose="02020600000000000000" pitchFamily="18" charset="-127"/>
                  <a:ea typeface="a꽃피는봄" panose="02020600000000000000" pitchFamily="18" charset="-127"/>
                  <a:cs typeface="a꽃피는봄" pitchFamily="34" charset="0"/>
                </a:rPr>
                <a:t>), </a:t>
              </a:r>
              <a:r>
                <a:rPr kumimoji="0" lang="ko-KR" altLang="en-US" sz="1000" b="0" i="0" u="none" strike="noStrike" kern="0" cap="none" spc="20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꽃피는봄" panose="02020600000000000000" pitchFamily="18" charset="-127"/>
                  <a:ea typeface="a꽃피는봄" panose="02020600000000000000" pitchFamily="18" charset="-127"/>
                  <a:cs typeface="a꽃피는봄" pitchFamily="34" charset="0"/>
                </a:rPr>
                <a:t>김규희</a:t>
              </a:r>
              <a:r>
                <a:rPr kumimoji="0" lang="en-US" altLang="ko-KR" sz="1000" b="0" i="0" u="none" strike="noStrike" kern="0" cap="none" spc="20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꽃피는봄" panose="02020600000000000000" pitchFamily="18" charset="-127"/>
                  <a:ea typeface="a꽃피는봄" panose="02020600000000000000" pitchFamily="18" charset="-127"/>
                  <a:cs typeface="a꽃피는봄" pitchFamily="34" charset="0"/>
                </a:rPr>
                <a:t>, </a:t>
              </a:r>
              <a:r>
                <a:rPr kumimoji="0" lang="ko-KR" altLang="en-US" sz="1000" b="0" i="0" u="none" strike="noStrike" kern="0" cap="none" spc="20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꽃피는봄" panose="02020600000000000000" pitchFamily="18" charset="-127"/>
                  <a:ea typeface="a꽃피는봄" panose="02020600000000000000" pitchFamily="18" charset="-127"/>
                  <a:cs typeface="a꽃피는봄" pitchFamily="34" charset="0"/>
                </a:rPr>
                <a:t>김수연</a:t>
              </a:r>
              <a:r>
                <a:rPr kumimoji="0" lang="en-US" altLang="ko-KR" sz="1000" b="0" i="0" u="none" strike="noStrike" kern="0" cap="none" spc="20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꽃피는봄" panose="02020600000000000000" pitchFamily="18" charset="-127"/>
                  <a:ea typeface="a꽃피는봄" panose="02020600000000000000" pitchFamily="18" charset="-127"/>
                  <a:cs typeface="a꽃피는봄" pitchFamily="34" charset="0"/>
                </a:rPr>
                <a:t>, </a:t>
              </a:r>
              <a:r>
                <a:rPr kumimoji="0" lang="ko-KR" altLang="en-US" sz="1000" b="0" i="0" u="none" strike="noStrike" kern="0" cap="none" spc="20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꽃피는봄" panose="02020600000000000000" pitchFamily="18" charset="-127"/>
                  <a:ea typeface="a꽃피는봄" panose="02020600000000000000" pitchFamily="18" charset="-127"/>
                  <a:cs typeface="a꽃피는봄" pitchFamily="34" charset="0"/>
                </a:rPr>
                <a:t>김지혜</a:t>
              </a:r>
              <a:r>
                <a:rPr kumimoji="0" lang="en-US" altLang="ko-KR" sz="1000" b="0" i="0" u="none" strike="noStrike" kern="0" cap="none" spc="20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꽃피는봄" panose="02020600000000000000" pitchFamily="18" charset="-127"/>
                  <a:ea typeface="a꽃피는봄" panose="02020600000000000000" pitchFamily="18" charset="-127"/>
                  <a:cs typeface="a꽃피는봄" pitchFamily="34" charset="0"/>
                </a:rPr>
                <a:t>, </a:t>
              </a:r>
              <a:r>
                <a:rPr kumimoji="0" lang="ko-KR" altLang="en-US" sz="1000" b="0" i="0" u="none" strike="noStrike" kern="0" cap="none" spc="20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꽃피는봄" panose="02020600000000000000" pitchFamily="18" charset="-127"/>
                  <a:ea typeface="a꽃피는봄" panose="02020600000000000000" pitchFamily="18" charset="-127"/>
                  <a:cs typeface="a꽃피는봄" pitchFamily="34" charset="0"/>
                </a:rPr>
                <a:t>조명국</a:t>
              </a:r>
              <a:endParaRPr kumimoji="0" lang="en-US" sz="1200" b="0" i="0" u="none" strike="noStrike" kern="1200" cap="none" spc="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꽃피는봄" panose="02020600000000000000" pitchFamily="18" charset="-127"/>
                <a:ea typeface="a꽃피는봄" panose="02020600000000000000" pitchFamily="18" charset="-127"/>
                <a:cs typeface="+mn-cs"/>
              </a:endParaRPr>
            </a:p>
          </p:txBody>
        </p:sp>
        <p:sp>
          <p:nvSpPr>
            <p:cNvPr id="36" name="Object 31"/>
            <p:cNvSpPr txBox="1"/>
            <p:nvPr/>
          </p:nvSpPr>
          <p:spPr>
            <a:xfrm>
              <a:off x="273123" y="305110"/>
              <a:ext cx="1849529" cy="24622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00" b="0" i="0" u="none" strike="noStrike" kern="0" cap="none" spc="20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꽃피는봄" panose="02020600000000000000" pitchFamily="18" charset="-127"/>
                  <a:ea typeface="a꽃피는봄" panose="02020600000000000000" pitchFamily="18" charset="-127"/>
                  <a:cs typeface="a꽃피는봄" pitchFamily="34" charset="0"/>
                </a:rPr>
                <a:t>발표</a:t>
              </a:r>
              <a:r>
                <a:rPr kumimoji="0" lang="en-US" sz="1000" b="0" i="0" u="none" strike="noStrike" kern="0" cap="none" spc="20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꽃피는봄" panose="02020600000000000000" pitchFamily="18" charset="-127"/>
                  <a:ea typeface="a꽃피는봄" panose="02020600000000000000" pitchFamily="18" charset="-127"/>
                  <a:cs typeface="a꽃피는봄" pitchFamily="34" charset="0"/>
                </a:rPr>
                <a:t>일 2022.04.06</a:t>
              </a:r>
              <a:endParaRPr kumimoji="0" lang="en-US" sz="1200" b="0" i="0" u="none" strike="noStrike" kern="1200" cap="none" spc="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꽃피는봄" panose="02020600000000000000" pitchFamily="18" charset="-127"/>
                <a:ea typeface="a꽃피는봄" panose="02020600000000000000" pitchFamily="18" charset="-127"/>
                <a:cs typeface="+mn-cs"/>
              </a:endParaRPr>
            </a:p>
          </p:txBody>
        </p:sp>
        <p:sp>
          <p:nvSpPr>
            <p:cNvPr id="37" name="Object 32"/>
            <p:cNvSpPr txBox="1"/>
            <p:nvPr/>
          </p:nvSpPr>
          <p:spPr>
            <a:xfrm>
              <a:off x="3044956" y="311563"/>
              <a:ext cx="3731882" cy="25654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67" b="0" i="0" u="none" strike="noStrike" kern="1200" cap="none" spc="20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꽃피는봄" panose="02020600000000000000" pitchFamily="18" charset="-127"/>
                  <a:ea typeface="a꽃피는봄" panose="02020600000000000000" pitchFamily="18" charset="-127"/>
                  <a:cs typeface="+mn-cs"/>
                </a:rPr>
                <a:t>BERT </a:t>
              </a:r>
              <a:r>
                <a:rPr kumimoji="0" lang="ko-KR" altLang="en-US" sz="1067" b="0" i="0" u="none" strike="noStrike" kern="1200" cap="none" spc="20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꽃피는봄" panose="02020600000000000000" pitchFamily="18" charset="-127"/>
                  <a:ea typeface="a꽃피는봄" panose="02020600000000000000" pitchFamily="18" charset="-127"/>
                  <a:cs typeface="+mn-cs"/>
                </a:rPr>
                <a:t>질의응답 학습을 위한 데이터 설계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178231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31338" y="750849"/>
            <a:ext cx="9119062" cy="9131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5334" dirty="0">
                <a:latin typeface="a꽃피는봄" panose="02020600000000000000" pitchFamily="18" charset="-127"/>
                <a:ea typeface="a꽃피는봄" panose="02020600000000000000" pitchFamily="18" charset="-127"/>
              </a:rPr>
              <a:t>Work Breakdown Structure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183114" y="254828"/>
            <a:ext cx="11738455" cy="348424"/>
            <a:chOff x="183114" y="254828"/>
            <a:chExt cx="11738455" cy="348424"/>
          </a:xfrm>
        </p:grpSpPr>
        <p:pic>
          <p:nvPicPr>
            <p:cNvPr id="23" name="Object 2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3114" y="254828"/>
              <a:ext cx="11738455" cy="54439"/>
            </a:xfrm>
            <a:prstGeom prst="rect">
              <a:avLst/>
            </a:prstGeom>
          </p:spPr>
        </p:pic>
        <p:pic>
          <p:nvPicPr>
            <p:cNvPr id="24" name="Object 2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3114" y="548813"/>
              <a:ext cx="11738455" cy="54439"/>
            </a:xfrm>
            <a:prstGeom prst="rect">
              <a:avLst/>
            </a:prstGeom>
          </p:spPr>
        </p:pic>
        <p:sp>
          <p:nvSpPr>
            <p:cNvPr id="25" name="Object 29"/>
            <p:cNvSpPr txBox="1"/>
            <p:nvPr/>
          </p:nvSpPr>
          <p:spPr>
            <a:xfrm>
              <a:off x="7467737" y="304239"/>
              <a:ext cx="4352244" cy="24622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r"/>
              <a:r>
                <a:rPr lang="ko-KR" altLang="en-US" sz="1000" kern="0" spc="200" dirty="0" err="1">
                  <a:solidFill>
                    <a:srgbClr val="000000"/>
                  </a:solidFill>
                  <a:latin typeface="a꽃피는봄" panose="02020600000000000000" pitchFamily="18" charset="-127"/>
                  <a:ea typeface="a꽃피는봄" panose="02020600000000000000" pitchFamily="18" charset="-127"/>
                  <a:cs typeface="a꽃피는봄" pitchFamily="34" charset="0"/>
                </a:rPr>
                <a:t>개발의민족</a:t>
              </a:r>
              <a:r>
                <a:rPr lang="ko-KR" altLang="en-US" sz="1000" kern="0" spc="200" dirty="0">
                  <a:solidFill>
                    <a:srgbClr val="000000"/>
                  </a:solidFill>
                  <a:latin typeface="a꽃피는봄" panose="02020600000000000000" pitchFamily="18" charset="-127"/>
                  <a:ea typeface="a꽃피는봄" panose="02020600000000000000" pitchFamily="18" charset="-127"/>
                  <a:cs typeface="a꽃피는봄" pitchFamily="34" charset="0"/>
                </a:rPr>
                <a:t>  </a:t>
              </a:r>
              <a:r>
                <a:rPr lang="en-US" altLang="ko-KR" sz="1000" kern="0" spc="200" dirty="0">
                  <a:solidFill>
                    <a:srgbClr val="000000"/>
                  </a:solidFill>
                  <a:latin typeface="a꽃피는봄" panose="02020600000000000000" pitchFamily="18" charset="-127"/>
                  <a:ea typeface="a꽃피는봄" panose="02020600000000000000" pitchFamily="18" charset="-127"/>
                  <a:cs typeface="a꽃피는봄" pitchFamily="34" charset="0"/>
                </a:rPr>
                <a:t>: </a:t>
              </a:r>
              <a:r>
                <a:rPr lang="ko-KR" altLang="en-US" sz="1000" kern="0" spc="200" dirty="0">
                  <a:solidFill>
                    <a:srgbClr val="000000"/>
                  </a:solidFill>
                  <a:latin typeface="a꽃피는봄" panose="02020600000000000000" pitchFamily="18" charset="-127"/>
                  <a:ea typeface="a꽃피는봄" panose="02020600000000000000" pitchFamily="18" charset="-127"/>
                  <a:cs typeface="a꽃피는봄" pitchFamily="34" charset="0"/>
                </a:rPr>
                <a:t>김경호</a:t>
              </a:r>
              <a:r>
                <a:rPr lang="en-US" altLang="ko-KR" sz="1000" kern="0" spc="200" dirty="0">
                  <a:solidFill>
                    <a:srgbClr val="000000"/>
                  </a:solidFill>
                  <a:latin typeface="a꽃피는봄" panose="02020600000000000000" pitchFamily="18" charset="-127"/>
                  <a:ea typeface="a꽃피는봄" panose="02020600000000000000" pitchFamily="18" charset="-127"/>
                  <a:cs typeface="a꽃피는봄" pitchFamily="34" charset="0"/>
                </a:rPr>
                <a:t>(</a:t>
              </a:r>
              <a:r>
                <a:rPr lang="ko-KR" altLang="en-US" sz="1000" kern="0" spc="200" dirty="0">
                  <a:solidFill>
                    <a:srgbClr val="000000"/>
                  </a:solidFill>
                  <a:latin typeface="a꽃피는봄" panose="02020600000000000000" pitchFamily="18" charset="-127"/>
                  <a:ea typeface="a꽃피는봄" panose="02020600000000000000" pitchFamily="18" charset="-127"/>
                  <a:cs typeface="a꽃피는봄" pitchFamily="34" charset="0"/>
                </a:rPr>
                <a:t>조장</a:t>
              </a:r>
              <a:r>
                <a:rPr lang="en-US" altLang="ko-KR" sz="1000" kern="0" spc="200" dirty="0">
                  <a:solidFill>
                    <a:srgbClr val="000000"/>
                  </a:solidFill>
                  <a:latin typeface="a꽃피는봄" panose="02020600000000000000" pitchFamily="18" charset="-127"/>
                  <a:ea typeface="a꽃피는봄" panose="02020600000000000000" pitchFamily="18" charset="-127"/>
                  <a:cs typeface="a꽃피는봄" pitchFamily="34" charset="0"/>
                </a:rPr>
                <a:t>), </a:t>
              </a:r>
              <a:r>
                <a:rPr lang="ko-KR" altLang="en-US" sz="1000" kern="0" spc="200" dirty="0" err="1">
                  <a:solidFill>
                    <a:srgbClr val="000000"/>
                  </a:solidFill>
                  <a:latin typeface="a꽃피는봄" panose="02020600000000000000" pitchFamily="18" charset="-127"/>
                  <a:ea typeface="a꽃피는봄" panose="02020600000000000000" pitchFamily="18" charset="-127"/>
                  <a:cs typeface="a꽃피는봄" pitchFamily="34" charset="0"/>
                </a:rPr>
                <a:t>김규희</a:t>
              </a:r>
              <a:r>
                <a:rPr lang="en-US" altLang="ko-KR" sz="1000" kern="0" spc="200" dirty="0">
                  <a:solidFill>
                    <a:srgbClr val="000000"/>
                  </a:solidFill>
                  <a:latin typeface="a꽃피는봄" panose="02020600000000000000" pitchFamily="18" charset="-127"/>
                  <a:ea typeface="a꽃피는봄" panose="02020600000000000000" pitchFamily="18" charset="-127"/>
                  <a:cs typeface="a꽃피는봄" pitchFamily="34" charset="0"/>
                </a:rPr>
                <a:t>, </a:t>
              </a:r>
              <a:r>
                <a:rPr lang="ko-KR" altLang="en-US" sz="1000" kern="0" spc="200" dirty="0">
                  <a:solidFill>
                    <a:srgbClr val="000000"/>
                  </a:solidFill>
                  <a:latin typeface="a꽃피는봄" panose="02020600000000000000" pitchFamily="18" charset="-127"/>
                  <a:ea typeface="a꽃피는봄" panose="02020600000000000000" pitchFamily="18" charset="-127"/>
                  <a:cs typeface="a꽃피는봄" pitchFamily="34" charset="0"/>
                </a:rPr>
                <a:t>김수연</a:t>
              </a:r>
              <a:r>
                <a:rPr lang="en-US" altLang="ko-KR" sz="1000" kern="0" spc="200" dirty="0">
                  <a:solidFill>
                    <a:srgbClr val="000000"/>
                  </a:solidFill>
                  <a:latin typeface="a꽃피는봄" panose="02020600000000000000" pitchFamily="18" charset="-127"/>
                  <a:ea typeface="a꽃피는봄" panose="02020600000000000000" pitchFamily="18" charset="-127"/>
                  <a:cs typeface="a꽃피는봄" pitchFamily="34" charset="0"/>
                </a:rPr>
                <a:t>, </a:t>
              </a:r>
              <a:r>
                <a:rPr lang="ko-KR" altLang="en-US" sz="1000" kern="0" spc="200" dirty="0">
                  <a:solidFill>
                    <a:srgbClr val="000000"/>
                  </a:solidFill>
                  <a:latin typeface="a꽃피는봄" panose="02020600000000000000" pitchFamily="18" charset="-127"/>
                  <a:ea typeface="a꽃피는봄" panose="02020600000000000000" pitchFamily="18" charset="-127"/>
                  <a:cs typeface="a꽃피는봄" pitchFamily="34" charset="0"/>
                </a:rPr>
                <a:t>김지혜</a:t>
              </a:r>
              <a:r>
                <a:rPr lang="en-US" altLang="ko-KR" sz="1000" kern="0" spc="200" dirty="0">
                  <a:solidFill>
                    <a:srgbClr val="000000"/>
                  </a:solidFill>
                  <a:latin typeface="a꽃피는봄" panose="02020600000000000000" pitchFamily="18" charset="-127"/>
                  <a:ea typeface="a꽃피는봄" panose="02020600000000000000" pitchFamily="18" charset="-127"/>
                  <a:cs typeface="a꽃피는봄" pitchFamily="34" charset="0"/>
                </a:rPr>
                <a:t>, </a:t>
              </a:r>
              <a:r>
                <a:rPr lang="ko-KR" altLang="en-US" sz="1000" kern="0" spc="200" dirty="0">
                  <a:solidFill>
                    <a:srgbClr val="000000"/>
                  </a:solidFill>
                  <a:latin typeface="a꽃피는봄" panose="02020600000000000000" pitchFamily="18" charset="-127"/>
                  <a:ea typeface="a꽃피는봄" panose="02020600000000000000" pitchFamily="18" charset="-127"/>
                  <a:cs typeface="a꽃피는봄" pitchFamily="34" charset="0"/>
                </a:rPr>
                <a:t>조명국</a:t>
              </a:r>
              <a:endParaRPr lang="en-US" sz="1200" spc="200" dirty="0">
                <a:latin typeface="a꽃피는봄" panose="02020600000000000000" pitchFamily="18" charset="-127"/>
                <a:ea typeface="a꽃피는봄" panose="02020600000000000000" pitchFamily="18" charset="-127"/>
              </a:endParaRPr>
            </a:p>
          </p:txBody>
        </p:sp>
        <p:sp>
          <p:nvSpPr>
            <p:cNvPr id="26" name="Object 31"/>
            <p:cNvSpPr txBox="1"/>
            <p:nvPr/>
          </p:nvSpPr>
          <p:spPr>
            <a:xfrm>
              <a:off x="273123" y="305110"/>
              <a:ext cx="1849529" cy="24622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ko-KR" altLang="en-US" sz="1000" kern="0" spc="200" dirty="0">
                  <a:solidFill>
                    <a:srgbClr val="000000"/>
                  </a:solidFill>
                  <a:latin typeface="a꽃피는봄" panose="02020600000000000000" pitchFamily="18" charset="-127"/>
                  <a:ea typeface="a꽃피는봄" panose="02020600000000000000" pitchFamily="18" charset="-127"/>
                  <a:cs typeface="a꽃피는봄" pitchFamily="34" charset="0"/>
                </a:rPr>
                <a:t>발표</a:t>
              </a:r>
              <a:r>
                <a:rPr lang="en-US" sz="1000" kern="0" spc="200" dirty="0">
                  <a:solidFill>
                    <a:srgbClr val="000000"/>
                  </a:solidFill>
                  <a:latin typeface="a꽃피는봄" panose="02020600000000000000" pitchFamily="18" charset="-127"/>
                  <a:ea typeface="a꽃피는봄" panose="02020600000000000000" pitchFamily="18" charset="-127"/>
                  <a:cs typeface="a꽃피는봄" pitchFamily="34" charset="0"/>
                </a:rPr>
                <a:t>일 2022.04.06</a:t>
              </a:r>
              <a:endParaRPr lang="en-US" sz="1200" spc="200" dirty="0">
                <a:latin typeface="a꽃피는봄" panose="02020600000000000000" pitchFamily="18" charset="-127"/>
                <a:ea typeface="a꽃피는봄" panose="02020600000000000000" pitchFamily="18" charset="-127"/>
              </a:endParaRPr>
            </a:p>
          </p:txBody>
        </p:sp>
        <p:sp>
          <p:nvSpPr>
            <p:cNvPr id="27" name="Object 32"/>
            <p:cNvSpPr txBox="1"/>
            <p:nvPr/>
          </p:nvSpPr>
          <p:spPr>
            <a:xfrm>
              <a:off x="3044956" y="311563"/>
              <a:ext cx="3731882" cy="25654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lvl="0" fontAlgn="base" latinLnBrk="1"/>
              <a:r>
                <a:rPr lang="en-US" altLang="ko-KR" sz="1067" spc="200" dirty="0">
                  <a:latin typeface="a꽃피는봄" panose="02020600000000000000" pitchFamily="18" charset="-127"/>
                  <a:ea typeface="a꽃피는봄" panose="02020600000000000000" pitchFamily="18" charset="-127"/>
                </a:rPr>
                <a:t>BERT </a:t>
              </a:r>
              <a:r>
                <a:rPr lang="ko-KR" altLang="en-US" sz="1067" spc="200" dirty="0">
                  <a:latin typeface="a꽃피는봄" panose="02020600000000000000" pitchFamily="18" charset="-127"/>
                  <a:ea typeface="a꽃피는봄" panose="02020600000000000000" pitchFamily="18" charset="-127"/>
                </a:rPr>
                <a:t>질의응답 학습을 위한 데이터 설계</a:t>
              </a:r>
            </a:p>
          </p:txBody>
        </p:sp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123" y="2205771"/>
            <a:ext cx="11648446" cy="345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3170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31337" y="750849"/>
            <a:ext cx="6020263" cy="9131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5334" dirty="0">
                <a:latin typeface="a꽃피는봄" panose="02020600000000000000" pitchFamily="18" charset="-127"/>
                <a:ea typeface="a꽃피는봄" panose="02020600000000000000" pitchFamily="18" charset="-127"/>
              </a:rPr>
              <a:t>프로젝트 도메인 선정 </a:t>
            </a:r>
            <a:endParaRPr lang="en-US" sz="5334" dirty="0">
              <a:latin typeface="a꽃피는봄" panose="02020600000000000000" pitchFamily="18" charset="-127"/>
              <a:ea typeface="a꽃피는봄" panose="02020600000000000000" pitchFamily="18" charset="-127"/>
            </a:endParaRPr>
          </a:p>
        </p:txBody>
      </p:sp>
      <p:pic>
        <p:nvPicPr>
          <p:cNvPr id="3" name="Picture 2" descr="https://lh4.googleusercontent.com/hDU4QNg_Jy-Q9CVmGcSTnVPKdO30yjH1sk6xr2J6ZDdrhL3DR6NJYrruyLnCSZ3Fh22zhqQ_TBdsyWv4c9VHXmXjFU1vVXT6eETEsHEqRSXLWVuFvZgY-jgHy5yf-yoEtlMXu_VGVp9u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6800" y="1666182"/>
            <a:ext cx="5547799" cy="4798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431337" y="2362201"/>
            <a:ext cx="6096000" cy="3354893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Aft>
                <a:spcPts val="800"/>
              </a:spcAft>
            </a:pPr>
            <a:r>
              <a:rPr lang="ko-KR" altLang="en-US" sz="2667" b="1" dirty="0">
                <a:latin typeface="a꽃피는봄" panose="02020600000000000000" pitchFamily="18" charset="-127"/>
                <a:ea typeface="a꽃피는봄" panose="02020600000000000000" pitchFamily="18" charset="-127"/>
              </a:rPr>
              <a:t>데이터 획득</a:t>
            </a:r>
            <a:endParaRPr lang="ko-KR" altLang="en-US" sz="2667" dirty="0">
              <a:latin typeface="a꽃피는봄" panose="02020600000000000000" pitchFamily="18" charset="-127"/>
              <a:ea typeface="a꽃피는봄" panose="02020600000000000000" pitchFamily="18" charset="-127"/>
            </a:endParaRPr>
          </a:p>
          <a:p>
            <a:pPr lvl="1">
              <a:spcAft>
                <a:spcPts val="800"/>
              </a:spcAft>
            </a:pPr>
            <a:r>
              <a:rPr lang="en-US" altLang="ko-KR" sz="1600" dirty="0">
                <a:latin typeface="a꽃피는봄" panose="02020600000000000000" pitchFamily="18" charset="-127"/>
                <a:ea typeface="a꽃피는봄" panose="02020600000000000000" pitchFamily="18" charset="-127"/>
              </a:rPr>
              <a:t>AI-HUB </a:t>
            </a:r>
            <a:r>
              <a:rPr lang="ko-KR" altLang="en-US" sz="1600" dirty="0">
                <a:latin typeface="a꽃피는봄" panose="02020600000000000000" pitchFamily="18" charset="-127"/>
                <a:ea typeface="a꽃피는봄" panose="02020600000000000000" pitchFamily="18" charset="-127"/>
              </a:rPr>
              <a:t>제공의 학습용 데이터 사용</a:t>
            </a:r>
          </a:p>
          <a:p>
            <a:pPr lvl="1">
              <a:spcAft>
                <a:spcPts val="800"/>
              </a:spcAft>
            </a:pPr>
            <a:r>
              <a:rPr lang="ko-KR" altLang="en-US" sz="1600" dirty="0">
                <a:latin typeface="a꽃피는봄" panose="02020600000000000000" pitchFamily="18" charset="-127"/>
                <a:ea typeface="a꽃피는봄" panose="02020600000000000000" pitchFamily="18" charset="-127"/>
              </a:rPr>
              <a:t>총 </a:t>
            </a:r>
            <a:r>
              <a:rPr lang="en-US" altLang="ko-KR" sz="1600" dirty="0">
                <a:latin typeface="a꽃피는봄" panose="02020600000000000000" pitchFamily="18" charset="-127"/>
                <a:ea typeface="a꽃피는봄" panose="02020600000000000000" pitchFamily="18" charset="-127"/>
              </a:rPr>
              <a:t>48</a:t>
            </a:r>
            <a:r>
              <a:rPr lang="ko-KR" altLang="en-US" sz="1600" dirty="0">
                <a:latin typeface="a꽃피는봄" panose="02020600000000000000" pitchFamily="18" charset="-127"/>
                <a:ea typeface="a꽃피는봄" panose="02020600000000000000" pitchFamily="18" charset="-127"/>
              </a:rPr>
              <a:t>개의 학습용 데이터 열람</a:t>
            </a:r>
            <a:endParaRPr lang="en-US" altLang="ko-KR" sz="1600" dirty="0">
              <a:latin typeface="a꽃피는봄" panose="02020600000000000000" pitchFamily="18" charset="-127"/>
              <a:ea typeface="a꽃피는봄" panose="02020600000000000000" pitchFamily="18" charset="-127"/>
            </a:endParaRPr>
          </a:p>
          <a:p>
            <a:pPr lvl="1">
              <a:spcAft>
                <a:spcPts val="800"/>
              </a:spcAft>
            </a:pPr>
            <a:endParaRPr lang="ko-KR" altLang="en-US" sz="1600" dirty="0">
              <a:latin typeface="a꽃피는봄" panose="02020600000000000000" pitchFamily="18" charset="-127"/>
              <a:ea typeface="a꽃피는봄" panose="02020600000000000000" pitchFamily="18" charset="-127"/>
            </a:endParaRPr>
          </a:p>
          <a:p>
            <a:pPr>
              <a:spcAft>
                <a:spcPts val="800"/>
              </a:spcAft>
            </a:pPr>
            <a:r>
              <a:rPr lang="ko-KR" altLang="en-US" sz="2667" b="1" dirty="0">
                <a:latin typeface="a꽃피는봄" panose="02020600000000000000" pitchFamily="18" charset="-127"/>
                <a:ea typeface="a꽃피는봄" panose="02020600000000000000" pitchFamily="18" charset="-127"/>
              </a:rPr>
              <a:t>데이터 정제</a:t>
            </a:r>
            <a:endParaRPr lang="ko-KR" altLang="en-US" sz="2667" dirty="0">
              <a:latin typeface="a꽃피는봄" panose="02020600000000000000" pitchFamily="18" charset="-127"/>
              <a:ea typeface="a꽃피는봄" panose="02020600000000000000" pitchFamily="18" charset="-127"/>
            </a:endParaRPr>
          </a:p>
          <a:p>
            <a:pPr indent="304815">
              <a:spcAft>
                <a:spcPts val="800"/>
              </a:spcAft>
            </a:pPr>
            <a:r>
              <a:rPr lang="ko-KR" altLang="en-US" sz="1600" dirty="0">
                <a:latin typeface="a꽃피는봄" panose="02020600000000000000" pitchFamily="18" charset="-127"/>
                <a:ea typeface="a꽃피는봄" panose="02020600000000000000" pitchFamily="18" charset="-127"/>
              </a:rPr>
              <a:t>데이터의 적합성 판별 </a:t>
            </a:r>
            <a:r>
              <a:rPr lang="en-US" altLang="ko-KR" sz="1600" dirty="0">
                <a:latin typeface="a꽃피는봄" panose="02020600000000000000" pitchFamily="18" charset="-127"/>
                <a:ea typeface="a꽃피는봄" panose="02020600000000000000" pitchFamily="18" charset="-127"/>
              </a:rPr>
              <a:t>(</a:t>
            </a:r>
            <a:r>
              <a:rPr lang="ko-KR" altLang="en-US" sz="1600" dirty="0">
                <a:latin typeface="a꽃피는봄" panose="02020600000000000000" pitchFamily="18" charset="-127"/>
                <a:ea typeface="a꽃피는봄" panose="02020600000000000000" pitchFamily="18" charset="-127"/>
              </a:rPr>
              <a:t>영상</a:t>
            </a:r>
            <a:r>
              <a:rPr lang="en-US" altLang="ko-KR" sz="1600" dirty="0">
                <a:latin typeface="a꽃피는봄" panose="02020600000000000000" pitchFamily="18" charset="-127"/>
                <a:ea typeface="a꽃피는봄" panose="02020600000000000000" pitchFamily="18" charset="-127"/>
              </a:rPr>
              <a:t>,</a:t>
            </a:r>
            <a:r>
              <a:rPr lang="ko-KR" altLang="en-US" sz="1600" dirty="0">
                <a:latin typeface="a꽃피는봄" panose="02020600000000000000" pitchFamily="18" charset="-127"/>
                <a:ea typeface="a꽃피는봄" panose="02020600000000000000" pitchFamily="18" charset="-127"/>
              </a:rPr>
              <a:t>음성</a:t>
            </a:r>
            <a:r>
              <a:rPr lang="en-US" altLang="ko-KR" sz="1600" dirty="0">
                <a:latin typeface="a꽃피는봄" panose="02020600000000000000" pitchFamily="18" charset="-127"/>
                <a:ea typeface="a꽃피는봄" panose="02020600000000000000" pitchFamily="18" charset="-127"/>
              </a:rPr>
              <a:t>,OCR </a:t>
            </a:r>
            <a:r>
              <a:rPr lang="ko-KR" altLang="en-US" sz="1600" dirty="0">
                <a:latin typeface="a꽃피는봄" panose="02020600000000000000" pitchFamily="18" charset="-127"/>
                <a:ea typeface="a꽃피는봄" panose="02020600000000000000" pitchFamily="18" charset="-127"/>
              </a:rPr>
              <a:t>제외</a:t>
            </a:r>
            <a:r>
              <a:rPr lang="en-US" altLang="ko-KR" sz="1600" dirty="0">
                <a:latin typeface="a꽃피는봄" panose="02020600000000000000" pitchFamily="18" charset="-127"/>
                <a:ea typeface="a꽃피는봄" panose="02020600000000000000" pitchFamily="18" charset="-127"/>
              </a:rPr>
              <a:t>)</a:t>
            </a:r>
            <a:endParaRPr lang="ko-KR" altLang="en-US" sz="1600" dirty="0">
              <a:latin typeface="a꽃피는봄" panose="02020600000000000000" pitchFamily="18" charset="-127"/>
              <a:ea typeface="a꽃피는봄" panose="02020600000000000000" pitchFamily="18" charset="-127"/>
            </a:endParaRPr>
          </a:p>
          <a:p>
            <a:pPr indent="304815">
              <a:spcAft>
                <a:spcPts val="800"/>
              </a:spcAft>
            </a:pPr>
            <a:r>
              <a:rPr lang="ko-KR" altLang="en-US" sz="1600" dirty="0">
                <a:latin typeface="a꽃피는봄" panose="02020600000000000000" pitchFamily="18" charset="-127"/>
                <a:ea typeface="a꽃피는봄" panose="02020600000000000000" pitchFamily="18" charset="-127"/>
              </a:rPr>
              <a:t>목적에 맞지 않는 데이터</a:t>
            </a:r>
            <a:r>
              <a:rPr lang="en-US" altLang="ko-KR" sz="1600" dirty="0">
                <a:latin typeface="a꽃피는봄" panose="02020600000000000000" pitchFamily="18" charset="-127"/>
                <a:ea typeface="a꽃피는봄" panose="02020600000000000000" pitchFamily="18" charset="-127"/>
              </a:rPr>
              <a:t>(</a:t>
            </a:r>
            <a:r>
              <a:rPr lang="ko-KR" altLang="en-US" sz="1600" dirty="0">
                <a:latin typeface="a꽃피는봄" panose="02020600000000000000" pitchFamily="18" charset="-127"/>
                <a:ea typeface="a꽃피는봄" panose="02020600000000000000" pitchFamily="18" charset="-127"/>
              </a:rPr>
              <a:t>질의응답 구조로 구현 불가능</a:t>
            </a:r>
            <a:r>
              <a:rPr lang="en-US" altLang="ko-KR" sz="1600" dirty="0">
                <a:latin typeface="a꽃피는봄" panose="02020600000000000000" pitchFamily="18" charset="-127"/>
                <a:ea typeface="a꽃피는봄" panose="02020600000000000000" pitchFamily="18" charset="-127"/>
              </a:rPr>
              <a:t>)</a:t>
            </a:r>
            <a:r>
              <a:rPr lang="ko-KR" altLang="en-US" sz="1600" dirty="0">
                <a:latin typeface="a꽃피는봄" panose="02020600000000000000" pitchFamily="18" charset="-127"/>
                <a:ea typeface="a꽃피는봄" panose="02020600000000000000" pitchFamily="18" charset="-127"/>
              </a:rPr>
              <a:t>는 제외</a:t>
            </a:r>
          </a:p>
          <a:p>
            <a:pPr indent="304815">
              <a:spcAft>
                <a:spcPts val="800"/>
              </a:spcAft>
            </a:pPr>
            <a:r>
              <a:rPr lang="ko-KR" altLang="en-US" sz="1600" dirty="0">
                <a:latin typeface="a꽃피는봄" panose="02020600000000000000" pitchFamily="18" charset="-127"/>
                <a:ea typeface="a꽃피는봄" panose="02020600000000000000" pitchFamily="18" charset="-127"/>
              </a:rPr>
              <a:t>데이터 적합성 대조 검사 실시 </a:t>
            </a:r>
            <a:br>
              <a:rPr lang="ko-KR" altLang="en-US" sz="1600" dirty="0"/>
            </a:br>
            <a:endParaRPr lang="ko-KR" altLang="en-US" sz="1600" dirty="0"/>
          </a:p>
        </p:txBody>
      </p:sp>
      <p:grpSp>
        <p:nvGrpSpPr>
          <p:cNvPr id="16" name="그룹 15"/>
          <p:cNvGrpSpPr/>
          <p:nvPr/>
        </p:nvGrpSpPr>
        <p:grpSpPr>
          <a:xfrm>
            <a:off x="183114" y="254828"/>
            <a:ext cx="11738455" cy="348424"/>
            <a:chOff x="183114" y="254828"/>
            <a:chExt cx="11738455" cy="348424"/>
          </a:xfrm>
        </p:grpSpPr>
        <p:pic>
          <p:nvPicPr>
            <p:cNvPr id="17" name="Object 2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3114" y="254828"/>
              <a:ext cx="11738455" cy="54439"/>
            </a:xfrm>
            <a:prstGeom prst="rect">
              <a:avLst/>
            </a:prstGeom>
          </p:spPr>
        </p:pic>
        <p:pic>
          <p:nvPicPr>
            <p:cNvPr id="18" name="Object 2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3114" y="548813"/>
              <a:ext cx="11738455" cy="54439"/>
            </a:xfrm>
            <a:prstGeom prst="rect">
              <a:avLst/>
            </a:prstGeom>
          </p:spPr>
        </p:pic>
        <p:sp>
          <p:nvSpPr>
            <p:cNvPr id="19" name="Object 29"/>
            <p:cNvSpPr txBox="1"/>
            <p:nvPr/>
          </p:nvSpPr>
          <p:spPr>
            <a:xfrm>
              <a:off x="7467737" y="304239"/>
              <a:ext cx="4352244" cy="24622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r"/>
              <a:r>
                <a:rPr lang="ko-KR" altLang="en-US" sz="1000" kern="0" spc="200" dirty="0" err="1">
                  <a:solidFill>
                    <a:srgbClr val="000000"/>
                  </a:solidFill>
                  <a:latin typeface="a꽃피는봄" panose="02020600000000000000" pitchFamily="18" charset="-127"/>
                  <a:ea typeface="a꽃피는봄" panose="02020600000000000000" pitchFamily="18" charset="-127"/>
                  <a:cs typeface="a꽃피는봄" pitchFamily="34" charset="0"/>
                </a:rPr>
                <a:t>개발의민족</a:t>
              </a:r>
              <a:r>
                <a:rPr lang="ko-KR" altLang="en-US" sz="1000" kern="0" spc="200" dirty="0">
                  <a:solidFill>
                    <a:srgbClr val="000000"/>
                  </a:solidFill>
                  <a:latin typeface="a꽃피는봄" panose="02020600000000000000" pitchFamily="18" charset="-127"/>
                  <a:ea typeface="a꽃피는봄" panose="02020600000000000000" pitchFamily="18" charset="-127"/>
                  <a:cs typeface="a꽃피는봄" pitchFamily="34" charset="0"/>
                </a:rPr>
                <a:t>  </a:t>
              </a:r>
              <a:r>
                <a:rPr lang="en-US" altLang="ko-KR" sz="1000" kern="0" spc="200" dirty="0">
                  <a:solidFill>
                    <a:srgbClr val="000000"/>
                  </a:solidFill>
                  <a:latin typeface="a꽃피는봄" panose="02020600000000000000" pitchFamily="18" charset="-127"/>
                  <a:ea typeface="a꽃피는봄" panose="02020600000000000000" pitchFamily="18" charset="-127"/>
                  <a:cs typeface="a꽃피는봄" pitchFamily="34" charset="0"/>
                </a:rPr>
                <a:t>: </a:t>
              </a:r>
              <a:r>
                <a:rPr lang="ko-KR" altLang="en-US" sz="1000" kern="0" spc="200" dirty="0">
                  <a:solidFill>
                    <a:srgbClr val="000000"/>
                  </a:solidFill>
                  <a:latin typeface="a꽃피는봄" panose="02020600000000000000" pitchFamily="18" charset="-127"/>
                  <a:ea typeface="a꽃피는봄" panose="02020600000000000000" pitchFamily="18" charset="-127"/>
                  <a:cs typeface="a꽃피는봄" pitchFamily="34" charset="0"/>
                </a:rPr>
                <a:t>김경호</a:t>
              </a:r>
              <a:r>
                <a:rPr lang="en-US" altLang="ko-KR" sz="1000" kern="0" spc="200" dirty="0">
                  <a:solidFill>
                    <a:srgbClr val="000000"/>
                  </a:solidFill>
                  <a:latin typeface="a꽃피는봄" panose="02020600000000000000" pitchFamily="18" charset="-127"/>
                  <a:ea typeface="a꽃피는봄" panose="02020600000000000000" pitchFamily="18" charset="-127"/>
                  <a:cs typeface="a꽃피는봄" pitchFamily="34" charset="0"/>
                </a:rPr>
                <a:t>(</a:t>
              </a:r>
              <a:r>
                <a:rPr lang="ko-KR" altLang="en-US" sz="1000" kern="0" spc="200" dirty="0">
                  <a:solidFill>
                    <a:srgbClr val="000000"/>
                  </a:solidFill>
                  <a:latin typeface="a꽃피는봄" panose="02020600000000000000" pitchFamily="18" charset="-127"/>
                  <a:ea typeface="a꽃피는봄" panose="02020600000000000000" pitchFamily="18" charset="-127"/>
                  <a:cs typeface="a꽃피는봄" pitchFamily="34" charset="0"/>
                </a:rPr>
                <a:t>조장</a:t>
              </a:r>
              <a:r>
                <a:rPr lang="en-US" altLang="ko-KR" sz="1000" kern="0" spc="200" dirty="0">
                  <a:solidFill>
                    <a:srgbClr val="000000"/>
                  </a:solidFill>
                  <a:latin typeface="a꽃피는봄" panose="02020600000000000000" pitchFamily="18" charset="-127"/>
                  <a:ea typeface="a꽃피는봄" panose="02020600000000000000" pitchFamily="18" charset="-127"/>
                  <a:cs typeface="a꽃피는봄" pitchFamily="34" charset="0"/>
                </a:rPr>
                <a:t>), </a:t>
              </a:r>
              <a:r>
                <a:rPr lang="ko-KR" altLang="en-US" sz="1000" kern="0" spc="200" dirty="0" err="1">
                  <a:solidFill>
                    <a:srgbClr val="000000"/>
                  </a:solidFill>
                  <a:latin typeface="a꽃피는봄" panose="02020600000000000000" pitchFamily="18" charset="-127"/>
                  <a:ea typeface="a꽃피는봄" panose="02020600000000000000" pitchFamily="18" charset="-127"/>
                  <a:cs typeface="a꽃피는봄" pitchFamily="34" charset="0"/>
                </a:rPr>
                <a:t>김규희</a:t>
              </a:r>
              <a:r>
                <a:rPr lang="en-US" altLang="ko-KR" sz="1000" kern="0" spc="200" dirty="0">
                  <a:solidFill>
                    <a:srgbClr val="000000"/>
                  </a:solidFill>
                  <a:latin typeface="a꽃피는봄" panose="02020600000000000000" pitchFamily="18" charset="-127"/>
                  <a:ea typeface="a꽃피는봄" panose="02020600000000000000" pitchFamily="18" charset="-127"/>
                  <a:cs typeface="a꽃피는봄" pitchFamily="34" charset="0"/>
                </a:rPr>
                <a:t>, </a:t>
              </a:r>
              <a:r>
                <a:rPr lang="ko-KR" altLang="en-US" sz="1000" kern="0" spc="200" dirty="0">
                  <a:solidFill>
                    <a:srgbClr val="000000"/>
                  </a:solidFill>
                  <a:latin typeface="a꽃피는봄" panose="02020600000000000000" pitchFamily="18" charset="-127"/>
                  <a:ea typeface="a꽃피는봄" panose="02020600000000000000" pitchFamily="18" charset="-127"/>
                  <a:cs typeface="a꽃피는봄" pitchFamily="34" charset="0"/>
                </a:rPr>
                <a:t>김수연</a:t>
              </a:r>
              <a:r>
                <a:rPr lang="en-US" altLang="ko-KR" sz="1000" kern="0" spc="200" dirty="0">
                  <a:solidFill>
                    <a:srgbClr val="000000"/>
                  </a:solidFill>
                  <a:latin typeface="a꽃피는봄" panose="02020600000000000000" pitchFamily="18" charset="-127"/>
                  <a:ea typeface="a꽃피는봄" panose="02020600000000000000" pitchFamily="18" charset="-127"/>
                  <a:cs typeface="a꽃피는봄" pitchFamily="34" charset="0"/>
                </a:rPr>
                <a:t>, </a:t>
              </a:r>
              <a:r>
                <a:rPr lang="ko-KR" altLang="en-US" sz="1000" kern="0" spc="200" dirty="0">
                  <a:solidFill>
                    <a:srgbClr val="000000"/>
                  </a:solidFill>
                  <a:latin typeface="a꽃피는봄" panose="02020600000000000000" pitchFamily="18" charset="-127"/>
                  <a:ea typeface="a꽃피는봄" panose="02020600000000000000" pitchFamily="18" charset="-127"/>
                  <a:cs typeface="a꽃피는봄" pitchFamily="34" charset="0"/>
                </a:rPr>
                <a:t>김지혜</a:t>
              </a:r>
              <a:r>
                <a:rPr lang="en-US" altLang="ko-KR" sz="1000" kern="0" spc="200" dirty="0">
                  <a:solidFill>
                    <a:srgbClr val="000000"/>
                  </a:solidFill>
                  <a:latin typeface="a꽃피는봄" panose="02020600000000000000" pitchFamily="18" charset="-127"/>
                  <a:ea typeface="a꽃피는봄" panose="02020600000000000000" pitchFamily="18" charset="-127"/>
                  <a:cs typeface="a꽃피는봄" pitchFamily="34" charset="0"/>
                </a:rPr>
                <a:t>, </a:t>
              </a:r>
              <a:r>
                <a:rPr lang="ko-KR" altLang="en-US" sz="1000" kern="0" spc="200" dirty="0">
                  <a:solidFill>
                    <a:srgbClr val="000000"/>
                  </a:solidFill>
                  <a:latin typeface="a꽃피는봄" panose="02020600000000000000" pitchFamily="18" charset="-127"/>
                  <a:ea typeface="a꽃피는봄" panose="02020600000000000000" pitchFamily="18" charset="-127"/>
                  <a:cs typeface="a꽃피는봄" pitchFamily="34" charset="0"/>
                </a:rPr>
                <a:t>조명국</a:t>
              </a:r>
              <a:endParaRPr lang="en-US" sz="1200" spc="200" dirty="0">
                <a:latin typeface="a꽃피는봄" panose="02020600000000000000" pitchFamily="18" charset="-127"/>
                <a:ea typeface="a꽃피는봄" panose="02020600000000000000" pitchFamily="18" charset="-127"/>
              </a:endParaRPr>
            </a:p>
          </p:txBody>
        </p:sp>
        <p:sp>
          <p:nvSpPr>
            <p:cNvPr id="20" name="Object 31"/>
            <p:cNvSpPr txBox="1"/>
            <p:nvPr/>
          </p:nvSpPr>
          <p:spPr>
            <a:xfrm>
              <a:off x="273123" y="305110"/>
              <a:ext cx="1849529" cy="24622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ko-KR" altLang="en-US" sz="1000" kern="0" spc="200" dirty="0">
                  <a:solidFill>
                    <a:srgbClr val="000000"/>
                  </a:solidFill>
                  <a:latin typeface="a꽃피는봄" panose="02020600000000000000" pitchFamily="18" charset="-127"/>
                  <a:ea typeface="a꽃피는봄" panose="02020600000000000000" pitchFamily="18" charset="-127"/>
                  <a:cs typeface="a꽃피는봄" pitchFamily="34" charset="0"/>
                </a:rPr>
                <a:t>발표</a:t>
              </a:r>
              <a:r>
                <a:rPr lang="en-US" sz="1000" kern="0" spc="200" dirty="0">
                  <a:solidFill>
                    <a:srgbClr val="000000"/>
                  </a:solidFill>
                  <a:latin typeface="a꽃피는봄" panose="02020600000000000000" pitchFamily="18" charset="-127"/>
                  <a:ea typeface="a꽃피는봄" panose="02020600000000000000" pitchFamily="18" charset="-127"/>
                  <a:cs typeface="a꽃피는봄" pitchFamily="34" charset="0"/>
                </a:rPr>
                <a:t>일 2022.04.06</a:t>
              </a:r>
              <a:endParaRPr lang="en-US" sz="1200" spc="200" dirty="0">
                <a:latin typeface="a꽃피는봄" panose="02020600000000000000" pitchFamily="18" charset="-127"/>
                <a:ea typeface="a꽃피는봄" panose="02020600000000000000" pitchFamily="18" charset="-127"/>
              </a:endParaRPr>
            </a:p>
          </p:txBody>
        </p:sp>
        <p:sp>
          <p:nvSpPr>
            <p:cNvPr id="21" name="Object 32"/>
            <p:cNvSpPr txBox="1"/>
            <p:nvPr/>
          </p:nvSpPr>
          <p:spPr>
            <a:xfrm>
              <a:off x="3044956" y="311563"/>
              <a:ext cx="3731882" cy="25654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lvl="0" fontAlgn="base" latinLnBrk="1"/>
              <a:r>
                <a:rPr lang="en-US" altLang="ko-KR" sz="1067" spc="200" dirty="0">
                  <a:latin typeface="a꽃피는봄" panose="02020600000000000000" pitchFamily="18" charset="-127"/>
                  <a:ea typeface="a꽃피는봄" panose="02020600000000000000" pitchFamily="18" charset="-127"/>
                </a:rPr>
                <a:t>BERT </a:t>
              </a:r>
              <a:r>
                <a:rPr lang="ko-KR" altLang="en-US" sz="1067" spc="200" dirty="0">
                  <a:latin typeface="a꽃피는봄" panose="02020600000000000000" pitchFamily="18" charset="-127"/>
                  <a:ea typeface="a꽃피는봄" panose="02020600000000000000" pitchFamily="18" charset="-127"/>
                </a:rPr>
                <a:t>질의응답 학습을 위한 데이터 설계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465681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31337" y="750849"/>
            <a:ext cx="6020263" cy="9131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5334" dirty="0">
                <a:latin typeface="a꽃피는봄" panose="02020600000000000000" pitchFamily="18" charset="-127"/>
                <a:ea typeface="a꽃피는봄" panose="02020600000000000000" pitchFamily="18" charset="-127"/>
              </a:rPr>
              <a:t>프로젝트 도메인 선정 </a:t>
            </a:r>
            <a:endParaRPr lang="en-US" sz="5334" dirty="0">
              <a:latin typeface="a꽃피는봄" panose="02020600000000000000" pitchFamily="18" charset="-127"/>
              <a:ea typeface="a꽃피는봄" panose="02020600000000000000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431337" y="1725212"/>
            <a:ext cx="6345501" cy="16518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667" b="1" dirty="0">
                <a:latin typeface="a꽃피는봄" panose="02020600000000000000" pitchFamily="18" charset="-127"/>
                <a:ea typeface="a꽃피는봄" panose="02020600000000000000" pitchFamily="18" charset="-127"/>
              </a:rPr>
              <a:t>데이터 정제</a:t>
            </a:r>
            <a:endParaRPr lang="ko-KR" altLang="en-US" sz="2667" dirty="0">
              <a:latin typeface="a꽃피는봄" panose="02020600000000000000" pitchFamily="18" charset="-127"/>
              <a:ea typeface="a꽃피는봄" panose="02020600000000000000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1600" dirty="0">
                <a:latin typeface="a꽃피는봄" panose="02020600000000000000" pitchFamily="18" charset="-127"/>
                <a:ea typeface="a꽃피는봄" panose="02020600000000000000" pitchFamily="18" charset="-127"/>
              </a:rPr>
              <a:t>총 </a:t>
            </a:r>
            <a:r>
              <a:rPr lang="en-US" altLang="ko-KR" sz="1600" dirty="0">
                <a:latin typeface="a꽃피는봄" panose="02020600000000000000" pitchFamily="18" charset="-127"/>
                <a:ea typeface="a꽃피는봄" panose="02020600000000000000" pitchFamily="18" charset="-127"/>
              </a:rPr>
              <a:t>48</a:t>
            </a:r>
            <a:r>
              <a:rPr lang="ko-KR" altLang="en-US" sz="1600" dirty="0">
                <a:latin typeface="a꽃피는봄" panose="02020600000000000000" pitchFamily="18" charset="-127"/>
                <a:ea typeface="a꽃피는봄" panose="02020600000000000000" pitchFamily="18" charset="-127"/>
              </a:rPr>
              <a:t>개의 학습용 데이터 중 ‘일반상식’ 카테고리를 선택</a:t>
            </a:r>
          </a:p>
          <a:p>
            <a:pPr lvl="1">
              <a:lnSpc>
                <a:spcPct val="150000"/>
              </a:lnSpc>
            </a:pPr>
            <a:r>
              <a:rPr lang="ko-KR" altLang="en-US" sz="1600" dirty="0">
                <a:latin typeface="a꽃피는봄" panose="02020600000000000000" pitchFamily="18" charset="-127"/>
                <a:ea typeface="a꽃피는봄" panose="02020600000000000000" pitchFamily="18" charset="-127"/>
              </a:rPr>
              <a:t>‘일반상식’ 학습용 데이터에 존재하는 </a:t>
            </a:r>
            <a:r>
              <a:rPr lang="en-US" altLang="ko-KR" sz="1600" dirty="0">
                <a:latin typeface="a꽃피는봄" panose="02020600000000000000" pitchFamily="18" charset="-127"/>
                <a:ea typeface="a꽃피는봄" panose="02020600000000000000" pitchFamily="18" charset="-127"/>
              </a:rPr>
              <a:t>124</a:t>
            </a:r>
            <a:r>
              <a:rPr lang="ko-KR" altLang="en-US" sz="1600" dirty="0">
                <a:latin typeface="a꽃피는봄" panose="02020600000000000000" pitchFamily="18" charset="-127"/>
                <a:ea typeface="a꽃피는봄" panose="02020600000000000000" pitchFamily="18" charset="-127"/>
              </a:rPr>
              <a:t>개의 파일을 큰 주제별로 분류</a:t>
            </a:r>
            <a:endParaRPr lang="en-US" altLang="ko-KR" sz="1600" dirty="0">
              <a:latin typeface="a꽃피는봄" panose="02020600000000000000" pitchFamily="18" charset="-127"/>
              <a:ea typeface="a꽃피는봄" panose="02020600000000000000" pitchFamily="18" charset="-127"/>
            </a:endParaRPr>
          </a:p>
        </p:txBody>
      </p:sp>
      <p:pic>
        <p:nvPicPr>
          <p:cNvPr id="2050" name="Picture 2" descr="https://lh5.googleusercontent.com/WU4T9R8oJM6FFOSFAstwPxduOG4Duk7SFQXx-5qSJMjNu2YPxIcmy2gV_pvWqgXhcOThg2N5WkAb0WUDO_RFKBU3tnYfHZUkLfrG2CnH5Ps59Q29IoSCu_MpkQcRFrapDKAYsNOG8Hb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852" y="3498410"/>
            <a:ext cx="6958749" cy="364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lh5.googleusercontent.com/2BvkwVEpgBSRzLFRLFDTAQE4SQdnYkpqjhW2SoxRweM7G63DujzLxWCiHDPsCVpc17082OWnwi5JhnTG2-3IXWR-EuxSXZMP8z2f_zj9sSqnrRd_iWGBTF1VZzvi_E63PWU3c8p-OcUd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3201" y="2929246"/>
            <a:ext cx="4078563" cy="370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lh6.googleusercontent.com/DIrLB_9_AfrckVkVkzG8Zsj_V3aAxShtAmYyliYt3SE4rSOzj23pebmnCBaJKbLjsiCP9-X8799QS2Bs-EgmSoet89Q6HQDGqAhFeeakExvptfyekHdPVzHjAhkcfdRH8jBHMj-BTlP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852" y="4483189"/>
            <a:ext cx="6958749" cy="2114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368560" y="3974300"/>
            <a:ext cx="421140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ko-KR" altLang="en-US" sz="1600" dirty="0">
                <a:latin typeface="a꽃피는봄" panose="02020600000000000000" pitchFamily="18" charset="-127"/>
                <a:ea typeface="a꽃피는봄" panose="02020600000000000000" pitchFamily="18" charset="-127"/>
              </a:rPr>
              <a:t>주제별로 분류한 파일의 데이터 양과 질을 검토</a:t>
            </a:r>
          </a:p>
        </p:txBody>
      </p:sp>
      <p:grpSp>
        <p:nvGrpSpPr>
          <p:cNvPr id="13" name="그룹 12"/>
          <p:cNvGrpSpPr/>
          <p:nvPr/>
        </p:nvGrpSpPr>
        <p:grpSpPr>
          <a:xfrm>
            <a:off x="183114" y="254828"/>
            <a:ext cx="11738455" cy="348424"/>
            <a:chOff x="183114" y="254828"/>
            <a:chExt cx="11738455" cy="348424"/>
          </a:xfrm>
        </p:grpSpPr>
        <p:pic>
          <p:nvPicPr>
            <p:cNvPr id="14" name="Object 2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3114" y="254828"/>
              <a:ext cx="11738455" cy="54439"/>
            </a:xfrm>
            <a:prstGeom prst="rect">
              <a:avLst/>
            </a:prstGeom>
          </p:spPr>
        </p:pic>
        <p:pic>
          <p:nvPicPr>
            <p:cNvPr id="15" name="Object 2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3114" y="548813"/>
              <a:ext cx="11738455" cy="54439"/>
            </a:xfrm>
            <a:prstGeom prst="rect">
              <a:avLst/>
            </a:prstGeom>
          </p:spPr>
        </p:pic>
        <p:sp>
          <p:nvSpPr>
            <p:cNvPr id="16" name="Object 29"/>
            <p:cNvSpPr txBox="1"/>
            <p:nvPr/>
          </p:nvSpPr>
          <p:spPr>
            <a:xfrm>
              <a:off x="7467737" y="304239"/>
              <a:ext cx="4352244" cy="24622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r"/>
              <a:r>
                <a:rPr lang="ko-KR" altLang="en-US" sz="1000" kern="0" spc="200" dirty="0" err="1">
                  <a:solidFill>
                    <a:srgbClr val="000000"/>
                  </a:solidFill>
                  <a:latin typeface="a꽃피는봄" panose="02020600000000000000" pitchFamily="18" charset="-127"/>
                  <a:ea typeface="a꽃피는봄" panose="02020600000000000000" pitchFamily="18" charset="-127"/>
                  <a:cs typeface="a꽃피는봄" pitchFamily="34" charset="0"/>
                </a:rPr>
                <a:t>개발의민족</a:t>
              </a:r>
              <a:r>
                <a:rPr lang="ko-KR" altLang="en-US" sz="1000" kern="0" spc="200" dirty="0">
                  <a:solidFill>
                    <a:srgbClr val="000000"/>
                  </a:solidFill>
                  <a:latin typeface="a꽃피는봄" panose="02020600000000000000" pitchFamily="18" charset="-127"/>
                  <a:ea typeface="a꽃피는봄" panose="02020600000000000000" pitchFamily="18" charset="-127"/>
                  <a:cs typeface="a꽃피는봄" pitchFamily="34" charset="0"/>
                </a:rPr>
                <a:t>  </a:t>
              </a:r>
              <a:r>
                <a:rPr lang="en-US" altLang="ko-KR" sz="1000" kern="0" spc="200" dirty="0">
                  <a:solidFill>
                    <a:srgbClr val="000000"/>
                  </a:solidFill>
                  <a:latin typeface="a꽃피는봄" panose="02020600000000000000" pitchFamily="18" charset="-127"/>
                  <a:ea typeface="a꽃피는봄" panose="02020600000000000000" pitchFamily="18" charset="-127"/>
                  <a:cs typeface="a꽃피는봄" pitchFamily="34" charset="0"/>
                </a:rPr>
                <a:t>: </a:t>
              </a:r>
              <a:r>
                <a:rPr lang="ko-KR" altLang="en-US" sz="1000" kern="0" spc="200" dirty="0">
                  <a:solidFill>
                    <a:srgbClr val="000000"/>
                  </a:solidFill>
                  <a:latin typeface="a꽃피는봄" panose="02020600000000000000" pitchFamily="18" charset="-127"/>
                  <a:ea typeface="a꽃피는봄" panose="02020600000000000000" pitchFamily="18" charset="-127"/>
                  <a:cs typeface="a꽃피는봄" pitchFamily="34" charset="0"/>
                </a:rPr>
                <a:t>김경호</a:t>
              </a:r>
              <a:r>
                <a:rPr lang="en-US" altLang="ko-KR" sz="1000" kern="0" spc="200" dirty="0">
                  <a:solidFill>
                    <a:srgbClr val="000000"/>
                  </a:solidFill>
                  <a:latin typeface="a꽃피는봄" panose="02020600000000000000" pitchFamily="18" charset="-127"/>
                  <a:ea typeface="a꽃피는봄" panose="02020600000000000000" pitchFamily="18" charset="-127"/>
                  <a:cs typeface="a꽃피는봄" pitchFamily="34" charset="0"/>
                </a:rPr>
                <a:t>(</a:t>
              </a:r>
              <a:r>
                <a:rPr lang="ko-KR" altLang="en-US" sz="1000" kern="0" spc="200" dirty="0">
                  <a:solidFill>
                    <a:srgbClr val="000000"/>
                  </a:solidFill>
                  <a:latin typeface="a꽃피는봄" panose="02020600000000000000" pitchFamily="18" charset="-127"/>
                  <a:ea typeface="a꽃피는봄" panose="02020600000000000000" pitchFamily="18" charset="-127"/>
                  <a:cs typeface="a꽃피는봄" pitchFamily="34" charset="0"/>
                </a:rPr>
                <a:t>조장</a:t>
              </a:r>
              <a:r>
                <a:rPr lang="en-US" altLang="ko-KR" sz="1000" kern="0" spc="200" dirty="0">
                  <a:solidFill>
                    <a:srgbClr val="000000"/>
                  </a:solidFill>
                  <a:latin typeface="a꽃피는봄" panose="02020600000000000000" pitchFamily="18" charset="-127"/>
                  <a:ea typeface="a꽃피는봄" panose="02020600000000000000" pitchFamily="18" charset="-127"/>
                  <a:cs typeface="a꽃피는봄" pitchFamily="34" charset="0"/>
                </a:rPr>
                <a:t>), </a:t>
              </a:r>
              <a:r>
                <a:rPr lang="ko-KR" altLang="en-US" sz="1000" kern="0" spc="200" dirty="0" err="1">
                  <a:solidFill>
                    <a:srgbClr val="000000"/>
                  </a:solidFill>
                  <a:latin typeface="a꽃피는봄" panose="02020600000000000000" pitchFamily="18" charset="-127"/>
                  <a:ea typeface="a꽃피는봄" panose="02020600000000000000" pitchFamily="18" charset="-127"/>
                  <a:cs typeface="a꽃피는봄" pitchFamily="34" charset="0"/>
                </a:rPr>
                <a:t>김규희</a:t>
              </a:r>
              <a:r>
                <a:rPr lang="en-US" altLang="ko-KR" sz="1000" kern="0" spc="200" dirty="0">
                  <a:solidFill>
                    <a:srgbClr val="000000"/>
                  </a:solidFill>
                  <a:latin typeface="a꽃피는봄" panose="02020600000000000000" pitchFamily="18" charset="-127"/>
                  <a:ea typeface="a꽃피는봄" panose="02020600000000000000" pitchFamily="18" charset="-127"/>
                  <a:cs typeface="a꽃피는봄" pitchFamily="34" charset="0"/>
                </a:rPr>
                <a:t>, </a:t>
              </a:r>
              <a:r>
                <a:rPr lang="ko-KR" altLang="en-US" sz="1000" kern="0" spc="200" dirty="0">
                  <a:solidFill>
                    <a:srgbClr val="000000"/>
                  </a:solidFill>
                  <a:latin typeface="a꽃피는봄" panose="02020600000000000000" pitchFamily="18" charset="-127"/>
                  <a:ea typeface="a꽃피는봄" panose="02020600000000000000" pitchFamily="18" charset="-127"/>
                  <a:cs typeface="a꽃피는봄" pitchFamily="34" charset="0"/>
                </a:rPr>
                <a:t>김수연</a:t>
              </a:r>
              <a:r>
                <a:rPr lang="en-US" altLang="ko-KR" sz="1000" kern="0" spc="200" dirty="0">
                  <a:solidFill>
                    <a:srgbClr val="000000"/>
                  </a:solidFill>
                  <a:latin typeface="a꽃피는봄" panose="02020600000000000000" pitchFamily="18" charset="-127"/>
                  <a:ea typeface="a꽃피는봄" panose="02020600000000000000" pitchFamily="18" charset="-127"/>
                  <a:cs typeface="a꽃피는봄" pitchFamily="34" charset="0"/>
                </a:rPr>
                <a:t>, </a:t>
              </a:r>
              <a:r>
                <a:rPr lang="ko-KR" altLang="en-US" sz="1000" kern="0" spc="200" dirty="0">
                  <a:solidFill>
                    <a:srgbClr val="000000"/>
                  </a:solidFill>
                  <a:latin typeface="a꽃피는봄" panose="02020600000000000000" pitchFamily="18" charset="-127"/>
                  <a:ea typeface="a꽃피는봄" panose="02020600000000000000" pitchFamily="18" charset="-127"/>
                  <a:cs typeface="a꽃피는봄" pitchFamily="34" charset="0"/>
                </a:rPr>
                <a:t>김지혜</a:t>
              </a:r>
              <a:r>
                <a:rPr lang="en-US" altLang="ko-KR" sz="1000" kern="0" spc="200" dirty="0">
                  <a:solidFill>
                    <a:srgbClr val="000000"/>
                  </a:solidFill>
                  <a:latin typeface="a꽃피는봄" panose="02020600000000000000" pitchFamily="18" charset="-127"/>
                  <a:ea typeface="a꽃피는봄" panose="02020600000000000000" pitchFamily="18" charset="-127"/>
                  <a:cs typeface="a꽃피는봄" pitchFamily="34" charset="0"/>
                </a:rPr>
                <a:t>, </a:t>
              </a:r>
              <a:r>
                <a:rPr lang="ko-KR" altLang="en-US" sz="1000" kern="0" spc="200" dirty="0">
                  <a:solidFill>
                    <a:srgbClr val="000000"/>
                  </a:solidFill>
                  <a:latin typeface="a꽃피는봄" panose="02020600000000000000" pitchFamily="18" charset="-127"/>
                  <a:ea typeface="a꽃피는봄" panose="02020600000000000000" pitchFamily="18" charset="-127"/>
                  <a:cs typeface="a꽃피는봄" pitchFamily="34" charset="0"/>
                </a:rPr>
                <a:t>조명국</a:t>
              </a:r>
              <a:endParaRPr lang="en-US" sz="1200" spc="200" dirty="0">
                <a:latin typeface="a꽃피는봄" panose="02020600000000000000" pitchFamily="18" charset="-127"/>
                <a:ea typeface="a꽃피는봄" panose="02020600000000000000" pitchFamily="18" charset="-127"/>
              </a:endParaRPr>
            </a:p>
          </p:txBody>
        </p:sp>
        <p:sp>
          <p:nvSpPr>
            <p:cNvPr id="17" name="Object 31"/>
            <p:cNvSpPr txBox="1"/>
            <p:nvPr/>
          </p:nvSpPr>
          <p:spPr>
            <a:xfrm>
              <a:off x="273123" y="305110"/>
              <a:ext cx="1849529" cy="24622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ko-KR" altLang="en-US" sz="1000" kern="0" spc="200" dirty="0">
                  <a:solidFill>
                    <a:srgbClr val="000000"/>
                  </a:solidFill>
                  <a:latin typeface="a꽃피는봄" panose="02020600000000000000" pitchFamily="18" charset="-127"/>
                  <a:ea typeface="a꽃피는봄" panose="02020600000000000000" pitchFamily="18" charset="-127"/>
                  <a:cs typeface="a꽃피는봄" pitchFamily="34" charset="0"/>
                </a:rPr>
                <a:t>발표</a:t>
              </a:r>
              <a:r>
                <a:rPr lang="en-US" sz="1000" kern="0" spc="200" dirty="0">
                  <a:solidFill>
                    <a:srgbClr val="000000"/>
                  </a:solidFill>
                  <a:latin typeface="a꽃피는봄" panose="02020600000000000000" pitchFamily="18" charset="-127"/>
                  <a:ea typeface="a꽃피는봄" panose="02020600000000000000" pitchFamily="18" charset="-127"/>
                  <a:cs typeface="a꽃피는봄" pitchFamily="34" charset="0"/>
                </a:rPr>
                <a:t>일 2022.04.06</a:t>
              </a:r>
              <a:endParaRPr lang="en-US" sz="1200" spc="200" dirty="0">
                <a:latin typeface="a꽃피는봄" panose="02020600000000000000" pitchFamily="18" charset="-127"/>
                <a:ea typeface="a꽃피는봄" panose="02020600000000000000" pitchFamily="18" charset="-127"/>
              </a:endParaRPr>
            </a:p>
          </p:txBody>
        </p:sp>
        <p:sp>
          <p:nvSpPr>
            <p:cNvPr id="18" name="Object 32"/>
            <p:cNvSpPr txBox="1"/>
            <p:nvPr/>
          </p:nvSpPr>
          <p:spPr>
            <a:xfrm>
              <a:off x="3044956" y="311563"/>
              <a:ext cx="3731882" cy="25654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lvl="0" fontAlgn="base" latinLnBrk="1"/>
              <a:r>
                <a:rPr lang="en-US" altLang="ko-KR" sz="1067" spc="200" dirty="0">
                  <a:latin typeface="a꽃피는봄" panose="02020600000000000000" pitchFamily="18" charset="-127"/>
                  <a:ea typeface="a꽃피는봄" panose="02020600000000000000" pitchFamily="18" charset="-127"/>
                </a:rPr>
                <a:t>BERT </a:t>
              </a:r>
              <a:r>
                <a:rPr lang="ko-KR" altLang="en-US" sz="1067" spc="200" dirty="0">
                  <a:latin typeface="a꽃피는봄" panose="02020600000000000000" pitchFamily="18" charset="-127"/>
                  <a:ea typeface="a꽃피는봄" panose="02020600000000000000" pitchFamily="18" charset="-127"/>
                </a:rPr>
                <a:t>질의응답 학습을 위한 데이터 설계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740369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31337" y="750849"/>
            <a:ext cx="6020263" cy="9131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5334" dirty="0">
                <a:latin typeface="a꽃피는봄" panose="02020600000000000000" pitchFamily="18" charset="-127"/>
                <a:ea typeface="a꽃피는봄" panose="02020600000000000000" pitchFamily="18" charset="-127"/>
              </a:rPr>
              <a:t>프로젝트 도메인 선정 </a:t>
            </a:r>
            <a:endParaRPr lang="en-US" sz="5334" dirty="0">
              <a:latin typeface="a꽃피는봄" panose="02020600000000000000" pitchFamily="18" charset="-127"/>
              <a:ea typeface="a꽃피는봄" panose="02020600000000000000" pitchFamily="18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431337" y="2159000"/>
            <a:ext cx="6096000" cy="397070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667" dirty="0">
                <a:latin typeface="a꽃피는봄" panose="02020600000000000000" pitchFamily="18" charset="-127"/>
                <a:ea typeface="a꽃피는봄" panose="02020600000000000000" pitchFamily="18" charset="-127"/>
              </a:rPr>
              <a:t>선정</a:t>
            </a:r>
          </a:p>
          <a:p>
            <a:pPr lvl="1">
              <a:spcAft>
                <a:spcPts val="800"/>
              </a:spcAft>
            </a:pPr>
            <a:r>
              <a:rPr lang="ko-KR" altLang="en-US" sz="1600" dirty="0">
                <a:latin typeface="a꽃피는봄" panose="02020600000000000000" pitchFamily="18" charset="-127"/>
                <a:ea typeface="a꽃피는봄" panose="02020600000000000000" pitchFamily="18" charset="-127"/>
              </a:rPr>
              <a:t>‘일반상식’ </a:t>
            </a:r>
            <a:r>
              <a:rPr lang="en-US" altLang="ko-KR" sz="1600" dirty="0">
                <a:latin typeface="a꽃피는봄" panose="02020600000000000000" pitchFamily="18" charset="-127"/>
                <a:ea typeface="a꽃피는봄" panose="02020600000000000000" pitchFamily="18" charset="-127"/>
              </a:rPr>
              <a:t>124</a:t>
            </a:r>
            <a:r>
              <a:rPr lang="ko-KR" altLang="en-US" sz="1600" dirty="0">
                <a:latin typeface="a꽃피는봄" panose="02020600000000000000" pitchFamily="18" charset="-127"/>
                <a:ea typeface="a꽃피는봄" panose="02020600000000000000" pitchFamily="18" charset="-127"/>
              </a:rPr>
              <a:t>개 파일 중 </a:t>
            </a:r>
            <a:r>
              <a:rPr lang="en-US" altLang="ko-KR" sz="1600" dirty="0">
                <a:latin typeface="a꽃피는봄" panose="02020600000000000000" pitchFamily="18" charset="-127"/>
                <a:ea typeface="a꽃피는봄" panose="02020600000000000000" pitchFamily="18" charset="-127"/>
              </a:rPr>
              <a:t>15</a:t>
            </a:r>
            <a:r>
              <a:rPr lang="ko-KR" altLang="en-US" sz="1600" dirty="0">
                <a:latin typeface="a꽃피는봄" panose="02020600000000000000" pitchFamily="18" charset="-127"/>
                <a:ea typeface="a꽃피는봄" panose="02020600000000000000" pitchFamily="18" charset="-127"/>
              </a:rPr>
              <a:t>개의 아시아 국가 데이터를 도메인으로 선정</a:t>
            </a:r>
          </a:p>
          <a:p>
            <a:pPr>
              <a:lnSpc>
                <a:spcPct val="200000"/>
              </a:lnSpc>
            </a:pPr>
            <a:r>
              <a:rPr lang="ko-KR" altLang="en-US" sz="2667" dirty="0">
                <a:latin typeface="a꽃피는봄" panose="02020600000000000000" pitchFamily="18" charset="-127"/>
                <a:ea typeface="a꽃피는봄" panose="02020600000000000000" pitchFamily="18" charset="-127"/>
              </a:rPr>
              <a:t>규모</a:t>
            </a:r>
          </a:p>
          <a:p>
            <a:pPr lvl="1">
              <a:spcAft>
                <a:spcPts val="800"/>
              </a:spcAft>
            </a:pPr>
            <a:r>
              <a:rPr lang="ko-KR" altLang="en-US" sz="1600" dirty="0" err="1">
                <a:latin typeface="a꽃피는봄" panose="02020600000000000000" pitchFamily="18" charset="-127"/>
                <a:ea typeface="a꽃피는봄" panose="02020600000000000000" pitchFamily="18" charset="-127"/>
              </a:rPr>
              <a:t>데이터별</a:t>
            </a:r>
            <a:r>
              <a:rPr lang="ko-KR" altLang="en-US" sz="1600" dirty="0">
                <a:latin typeface="a꽃피는봄" panose="02020600000000000000" pitchFamily="18" charset="-127"/>
                <a:ea typeface="a꽃피는봄" panose="02020600000000000000" pitchFamily="18" charset="-127"/>
              </a:rPr>
              <a:t> 약 </a:t>
            </a:r>
            <a:r>
              <a:rPr lang="en-US" altLang="ko-KR" sz="1600" dirty="0">
                <a:latin typeface="a꽃피는봄" panose="02020600000000000000" pitchFamily="18" charset="-127"/>
                <a:ea typeface="a꽃피는봄" panose="02020600000000000000" pitchFamily="18" charset="-127"/>
              </a:rPr>
              <a:t>50</a:t>
            </a:r>
            <a:r>
              <a:rPr lang="ko-KR" altLang="en-US" sz="1600" dirty="0">
                <a:latin typeface="a꽃피는봄" panose="02020600000000000000" pitchFamily="18" charset="-127"/>
                <a:ea typeface="a꽃피는봄" panose="02020600000000000000" pitchFamily="18" charset="-127"/>
              </a:rPr>
              <a:t>개의 유효 문장</a:t>
            </a:r>
            <a:endParaRPr lang="en-US" altLang="ko-KR" sz="1600" dirty="0">
              <a:latin typeface="a꽃피는봄" panose="02020600000000000000" pitchFamily="18" charset="-127"/>
              <a:ea typeface="a꽃피는봄" panose="02020600000000000000" pitchFamily="18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2667" dirty="0">
                <a:latin typeface="a꽃피는봄" panose="02020600000000000000" pitchFamily="18" charset="-127"/>
                <a:ea typeface="a꽃피는봄" panose="02020600000000000000" pitchFamily="18" charset="-127"/>
              </a:rPr>
              <a:t>분석</a:t>
            </a:r>
          </a:p>
          <a:p>
            <a:pPr lvl="1">
              <a:spcAft>
                <a:spcPts val="800"/>
              </a:spcAft>
            </a:pPr>
            <a:r>
              <a:rPr lang="ko-KR" altLang="en-US" sz="1600" dirty="0">
                <a:latin typeface="a꽃피는봄" panose="02020600000000000000" pitchFamily="18" charset="-127"/>
                <a:ea typeface="a꽃피는봄" panose="02020600000000000000" pitchFamily="18" charset="-127"/>
              </a:rPr>
              <a:t>국가 </a:t>
            </a:r>
            <a:r>
              <a:rPr lang="ko-KR" altLang="en-US" sz="1600" dirty="0" err="1">
                <a:latin typeface="a꽃피는봄" panose="02020600000000000000" pitchFamily="18" charset="-127"/>
                <a:ea typeface="a꽃피는봄" panose="02020600000000000000" pitchFamily="18" charset="-127"/>
              </a:rPr>
              <a:t>데이터별</a:t>
            </a:r>
            <a:r>
              <a:rPr lang="ko-KR" altLang="en-US" sz="1600" dirty="0">
                <a:latin typeface="a꽃피는봄" panose="02020600000000000000" pitchFamily="18" charset="-127"/>
                <a:ea typeface="a꽃피는봄" panose="02020600000000000000" pitchFamily="18" charset="-127"/>
              </a:rPr>
              <a:t> 유효 문장</a:t>
            </a:r>
            <a:r>
              <a:rPr lang="en-US" altLang="ko-KR" sz="1600" dirty="0">
                <a:latin typeface="a꽃피는봄" panose="02020600000000000000" pitchFamily="18" charset="-127"/>
                <a:ea typeface="a꽃피는봄" panose="02020600000000000000" pitchFamily="18" charset="-127"/>
              </a:rPr>
              <a:t>(</a:t>
            </a:r>
            <a:r>
              <a:rPr lang="ko-KR" altLang="en-US" sz="1600" dirty="0">
                <a:latin typeface="a꽃피는봄" panose="02020600000000000000" pitchFamily="18" charset="-127"/>
                <a:ea typeface="a꽃피는봄" panose="02020600000000000000" pitchFamily="18" charset="-127"/>
              </a:rPr>
              <a:t>데이터</a:t>
            </a:r>
            <a:r>
              <a:rPr lang="en-US" altLang="ko-KR" sz="1600" dirty="0">
                <a:latin typeface="a꽃피는봄" panose="02020600000000000000" pitchFamily="18" charset="-127"/>
                <a:ea typeface="a꽃피는봄" panose="02020600000000000000" pitchFamily="18" charset="-127"/>
              </a:rPr>
              <a:t>) </a:t>
            </a:r>
            <a:r>
              <a:rPr lang="ko-KR" altLang="en-US" sz="1600" dirty="0">
                <a:latin typeface="a꽃피는봄" panose="02020600000000000000" pitchFamily="18" charset="-127"/>
                <a:ea typeface="a꽃피는봄" panose="02020600000000000000" pitchFamily="18" charset="-127"/>
              </a:rPr>
              <a:t>수 확인</a:t>
            </a:r>
            <a:endParaRPr lang="en-US" altLang="ko-KR" sz="1600" dirty="0">
              <a:latin typeface="a꽃피는봄" panose="02020600000000000000" pitchFamily="18" charset="-127"/>
              <a:ea typeface="a꽃피는봄" panose="02020600000000000000" pitchFamily="18" charset="-127"/>
            </a:endParaRPr>
          </a:p>
          <a:p>
            <a:pPr lvl="1">
              <a:lnSpc>
                <a:spcPct val="150000"/>
              </a:lnSpc>
              <a:spcAft>
                <a:spcPts val="800"/>
              </a:spcAft>
            </a:pPr>
            <a:r>
              <a:rPr lang="ko-KR" altLang="en-US" sz="1600" dirty="0">
                <a:latin typeface="a꽃피는봄" panose="02020600000000000000" pitchFamily="18" charset="-127"/>
                <a:ea typeface="a꽃피는봄" panose="02020600000000000000" pitchFamily="18" charset="-127"/>
              </a:rPr>
              <a:t>통계치 등 </a:t>
            </a:r>
            <a:r>
              <a:rPr lang="ko-KR" altLang="en-US" sz="1600" dirty="0" err="1">
                <a:latin typeface="a꽃피는봄" panose="02020600000000000000" pitchFamily="18" charset="-127"/>
                <a:ea typeface="a꽃피는봄" panose="02020600000000000000" pitchFamily="18" charset="-127"/>
              </a:rPr>
              <a:t>최신화가</a:t>
            </a:r>
            <a:r>
              <a:rPr lang="ko-KR" altLang="en-US" sz="1600" dirty="0">
                <a:latin typeface="a꽃피는봄" panose="02020600000000000000" pitchFamily="18" charset="-127"/>
                <a:ea typeface="a꽃피는봄" panose="02020600000000000000" pitchFamily="18" charset="-127"/>
              </a:rPr>
              <a:t> 요구되는 데이터 확인 </a:t>
            </a:r>
          </a:p>
        </p:txBody>
      </p:sp>
      <p:grpSp>
        <p:nvGrpSpPr>
          <p:cNvPr id="10" name="그룹 9"/>
          <p:cNvGrpSpPr/>
          <p:nvPr/>
        </p:nvGrpSpPr>
        <p:grpSpPr>
          <a:xfrm>
            <a:off x="183114" y="254828"/>
            <a:ext cx="11738455" cy="348424"/>
            <a:chOff x="183114" y="254828"/>
            <a:chExt cx="11738455" cy="348424"/>
          </a:xfrm>
        </p:grpSpPr>
        <p:pic>
          <p:nvPicPr>
            <p:cNvPr id="11" name="Object 2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3114" y="254828"/>
              <a:ext cx="11738455" cy="54439"/>
            </a:xfrm>
            <a:prstGeom prst="rect">
              <a:avLst/>
            </a:prstGeom>
          </p:spPr>
        </p:pic>
        <p:pic>
          <p:nvPicPr>
            <p:cNvPr id="12" name="Object 2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3114" y="548813"/>
              <a:ext cx="11738455" cy="54439"/>
            </a:xfrm>
            <a:prstGeom prst="rect">
              <a:avLst/>
            </a:prstGeom>
          </p:spPr>
        </p:pic>
        <p:sp>
          <p:nvSpPr>
            <p:cNvPr id="13" name="Object 29"/>
            <p:cNvSpPr txBox="1"/>
            <p:nvPr/>
          </p:nvSpPr>
          <p:spPr>
            <a:xfrm>
              <a:off x="7467737" y="304239"/>
              <a:ext cx="4352244" cy="24622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r"/>
              <a:r>
                <a:rPr lang="ko-KR" altLang="en-US" sz="1000" kern="0" spc="200" dirty="0" err="1">
                  <a:solidFill>
                    <a:srgbClr val="000000"/>
                  </a:solidFill>
                  <a:latin typeface="a꽃피는봄" panose="02020600000000000000" pitchFamily="18" charset="-127"/>
                  <a:ea typeface="a꽃피는봄" panose="02020600000000000000" pitchFamily="18" charset="-127"/>
                  <a:cs typeface="a꽃피는봄" pitchFamily="34" charset="0"/>
                </a:rPr>
                <a:t>개발의민족</a:t>
              </a:r>
              <a:r>
                <a:rPr lang="ko-KR" altLang="en-US" sz="1000" kern="0" spc="200" dirty="0">
                  <a:solidFill>
                    <a:srgbClr val="000000"/>
                  </a:solidFill>
                  <a:latin typeface="a꽃피는봄" panose="02020600000000000000" pitchFamily="18" charset="-127"/>
                  <a:ea typeface="a꽃피는봄" panose="02020600000000000000" pitchFamily="18" charset="-127"/>
                  <a:cs typeface="a꽃피는봄" pitchFamily="34" charset="0"/>
                </a:rPr>
                <a:t>  </a:t>
              </a:r>
              <a:r>
                <a:rPr lang="en-US" altLang="ko-KR" sz="1000" kern="0" spc="200" dirty="0">
                  <a:solidFill>
                    <a:srgbClr val="000000"/>
                  </a:solidFill>
                  <a:latin typeface="a꽃피는봄" panose="02020600000000000000" pitchFamily="18" charset="-127"/>
                  <a:ea typeface="a꽃피는봄" panose="02020600000000000000" pitchFamily="18" charset="-127"/>
                  <a:cs typeface="a꽃피는봄" pitchFamily="34" charset="0"/>
                </a:rPr>
                <a:t>: </a:t>
              </a:r>
              <a:r>
                <a:rPr lang="ko-KR" altLang="en-US" sz="1000" kern="0" spc="200" dirty="0">
                  <a:solidFill>
                    <a:srgbClr val="000000"/>
                  </a:solidFill>
                  <a:latin typeface="a꽃피는봄" panose="02020600000000000000" pitchFamily="18" charset="-127"/>
                  <a:ea typeface="a꽃피는봄" panose="02020600000000000000" pitchFamily="18" charset="-127"/>
                  <a:cs typeface="a꽃피는봄" pitchFamily="34" charset="0"/>
                </a:rPr>
                <a:t>김경호</a:t>
              </a:r>
              <a:r>
                <a:rPr lang="en-US" altLang="ko-KR" sz="1000" kern="0" spc="200" dirty="0">
                  <a:solidFill>
                    <a:srgbClr val="000000"/>
                  </a:solidFill>
                  <a:latin typeface="a꽃피는봄" panose="02020600000000000000" pitchFamily="18" charset="-127"/>
                  <a:ea typeface="a꽃피는봄" panose="02020600000000000000" pitchFamily="18" charset="-127"/>
                  <a:cs typeface="a꽃피는봄" pitchFamily="34" charset="0"/>
                </a:rPr>
                <a:t>(</a:t>
              </a:r>
              <a:r>
                <a:rPr lang="ko-KR" altLang="en-US" sz="1000" kern="0" spc="200" dirty="0">
                  <a:solidFill>
                    <a:srgbClr val="000000"/>
                  </a:solidFill>
                  <a:latin typeface="a꽃피는봄" panose="02020600000000000000" pitchFamily="18" charset="-127"/>
                  <a:ea typeface="a꽃피는봄" panose="02020600000000000000" pitchFamily="18" charset="-127"/>
                  <a:cs typeface="a꽃피는봄" pitchFamily="34" charset="0"/>
                </a:rPr>
                <a:t>조장</a:t>
              </a:r>
              <a:r>
                <a:rPr lang="en-US" altLang="ko-KR" sz="1000" kern="0" spc="200" dirty="0">
                  <a:solidFill>
                    <a:srgbClr val="000000"/>
                  </a:solidFill>
                  <a:latin typeface="a꽃피는봄" panose="02020600000000000000" pitchFamily="18" charset="-127"/>
                  <a:ea typeface="a꽃피는봄" panose="02020600000000000000" pitchFamily="18" charset="-127"/>
                  <a:cs typeface="a꽃피는봄" pitchFamily="34" charset="0"/>
                </a:rPr>
                <a:t>), </a:t>
              </a:r>
              <a:r>
                <a:rPr lang="ko-KR" altLang="en-US" sz="1000" kern="0" spc="200" dirty="0" err="1">
                  <a:solidFill>
                    <a:srgbClr val="000000"/>
                  </a:solidFill>
                  <a:latin typeface="a꽃피는봄" panose="02020600000000000000" pitchFamily="18" charset="-127"/>
                  <a:ea typeface="a꽃피는봄" panose="02020600000000000000" pitchFamily="18" charset="-127"/>
                  <a:cs typeface="a꽃피는봄" pitchFamily="34" charset="0"/>
                </a:rPr>
                <a:t>김규희</a:t>
              </a:r>
              <a:r>
                <a:rPr lang="en-US" altLang="ko-KR" sz="1000" kern="0" spc="200" dirty="0">
                  <a:solidFill>
                    <a:srgbClr val="000000"/>
                  </a:solidFill>
                  <a:latin typeface="a꽃피는봄" panose="02020600000000000000" pitchFamily="18" charset="-127"/>
                  <a:ea typeface="a꽃피는봄" panose="02020600000000000000" pitchFamily="18" charset="-127"/>
                  <a:cs typeface="a꽃피는봄" pitchFamily="34" charset="0"/>
                </a:rPr>
                <a:t>, </a:t>
              </a:r>
              <a:r>
                <a:rPr lang="ko-KR" altLang="en-US" sz="1000" kern="0" spc="200" dirty="0">
                  <a:solidFill>
                    <a:srgbClr val="000000"/>
                  </a:solidFill>
                  <a:latin typeface="a꽃피는봄" panose="02020600000000000000" pitchFamily="18" charset="-127"/>
                  <a:ea typeface="a꽃피는봄" panose="02020600000000000000" pitchFamily="18" charset="-127"/>
                  <a:cs typeface="a꽃피는봄" pitchFamily="34" charset="0"/>
                </a:rPr>
                <a:t>김수연</a:t>
              </a:r>
              <a:r>
                <a:rPr lang="en-US" altLang="ko-KR" sz="1000" kern="0" spc="200" dirty="0">
                  <a:solidFill>
                    <a:srgbClr val="000000"/>
                  </a:solidFill>
                  <a:latin typeface="a꽃피는봄" panose="02020600000000000000" pitchFamily="18" charset="-127"/>
                  <a:ea typeface="a꽃피는봄" panose="02020600000000000000" pitchFamily="18" charset="-127"/>
                  <a:cs typeface="a꽃피는봄" pitchFamily="34" charset="0"/>
                </a:rPr>
                <a:t>, </a:t>
              </a:r>
              <a:r>
                <a:rPr lang="ko-KR" altLang="en-US" sz="1000" kern="0" spc="200" dirty="0">
                  <a:solidFill>
                    <a:srgbClr val="000000"/>
                  </a:solidFill>
                  <a:latin typeface="a꽃피는봄" panose="02020600000000000000" pitchFamily="18" charset="-127"/>
                  <a:ea typeface="a꽃피는봄" panose="02020600000000000000" pitchFamily="18" charset="-127"/>
                  <a:cs typeface="a꽃피는봄" pitchFamily="34" charset="0"/>
                </a:rPr>
                <a:t>김지혜</a:t>
              </a:r>
              <a:r>
                <a:rPr lang="en-US" altLang="ko-KR" sz="1000" kern="0" spc="200" dirty="0">
                  <a:solidFill>
                    <a:srgbClr val="000000"/>
                  </a:solidFill>
                  <a:latin typeface="a꽃피는봄" panose="02020600000000000000" pitchFamily="18" charset="-127"/>
                  <a:ea typeface="a꽃피는봄" panose="02020600000000000000" pitchFamily="18" charset="-127"/>
                  <a:cs typeface="a꽃피는봄" pitchFamily="34" charset="0"/>
                </a:rPr>
                <a:t>, </a:t>
              </a:r>
              <a:r>
                <a:rPr lang="ko-KR" altLang="en-US" sz="1000" kern="0" spc="200" dirty="0">
                  <a:solidFill>
                    <a:srgbClr val="000000"/>
                  </a:solidFill>
                  <a:latin typeface="a꽃피는봄" panose="02020600000000000000" pitchFamily="18" charset="-127"/>
                  <a:ea typeface="a꽃피는봄" panose="02020600000000000000" pitchFamily="18" charset="-127"/>
                  <a:cs typeface="a꽃피는봄" pitchFamily="34" charset="0"/>
                </a:rPr>
                <a:t>조명국</a:t>
              </a:r>
              <a:endParaRPr lang="en-US" sz="1200" spc="200" dirty="0">
                <a:latin typeface="a꽃피는봄" panose="02020600000000000000" pitchFamily="18" charset="-127"/>
                <a:ea typeface="a꽃피는봄" panose="02020600000000000000" pitchFamily="18" charset="-127"/>
              </a:endParaRPr>
            </a:p>
          </p:txBody>
        </p:sp>
        <p:sp>
          <p:nvSpPr>
            <p:cNvPr id="15" name="Object 31"/>
            <p:cNvSpPr txBox="1"/>
            <p:nvPr/>
          </p:nvSpPr>
          <p:spPr>
            <a:xfrm>
              <a:off x="273123" y="305110"/>
              <a:ext cx="1849529" cy="24622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ko-KR" altLang="en-US" sz="1000" kern="0" spc="200" dirty="0">
                  <a:solidFill>
                    <a:srgbClr val="000000"/>
                  </a:solidFill>
                  <a:latin typeface="a꽃피는봄" panose="02020600000000000000" pitchFamily="18" charset="-127"/>
                  <a:ea typeface="a꽃피는봄" panose="02020600000000000000" pitchFamily="18" charset="-127"/>
                  <a:cs typeface="a꽃피는봄" pitchFamily="34" charset="0"/>
                </a:rPr>
                <a:t>발표</a:t>
              </a:r>
              <a:r>
                <a:rPr lang="en-US" sz="1000" kern="0" spc="200" dirty="0">
                  <a:solidFill>
                    <a:srgbClr val="000000"/>
                  </a:solidFill>
                  <a:latin typeface="a꽃피는봄" panose="02020600000000000000" pitchFamily="18" charset="-127"/>
                  <a:ea typeface="a꽃피는봄" panose="02020600000000000000" pitchFamily="18" charset="-127"/>
                  <a:cs typeface="a꽃피는봄" pitchFamily="34" charset="0"/>
                </a:rPr>
                <a:t>일 2022.04.06</a:t>
              </a:r>
              <a:endParaRPr lang="en-US" sz="1200" spc="200" dirty="0">
                <a:latin typeface="a꽃피는봄" panose="02020600000000000000" pitchFamily="18" charset="-127"/>
                <a:ea typeface="a꽃피는봄" panose="02020600000000000000" pitchFamily="18" charset="-127"/>
              </a:endParaRPr>
            </a:p>
          </p:txBody>
        </p:sp>
        <p:sp>
          <p:nvSpPr>
            <p:cNvPr id="16" name="Object 32"/>
            <p:cNvSpPr txBox="1"/>
            <p:nvPr/>
          </p:nvSpPr>
          <p:spPr>
            <a:xfrm>
              <a:off x="3044956" y="311563"/>
              <a:ext cx="3731882" cy="25654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lvl="0" fontAlgn="base" latinLnBrk="1"/>
              <a:r>
                <a:rPr lang="en-US" altLang="ko-KR" sz="1067" spc="200" dirty="0">
                  <a:latin typeface="a꽃피는봄" panose="02020600000000000000" pitchFamily="18" charset="-127"/>
                  <a:ea typeface="a꽃피는봄" panose="02020600000000000000" pitchFamily="18" charset="-127"/>
                </a:rPr>
                <a:t>BERT </a:t>
              </a:r>
              <a:r>
                <a:rPr lang="ko-KR" altLang="en-US" sz="1067" spc="200" dirty="0">
                  <a:latin typeface="a꽃피는봄" panose="02020600000000000000" pitchFamily="18" charset="-127"/>
                  <a:ea typeface="a꽃피는봄" panose="02020600000000000000" pitchFamily="18" charset="-127"/>
                </a:rPr>
                <a:t>질의응답 학습을 위한 데이터 설계</a:t>
              </a:r>
            </a:p>
          </p:txBody>
        </p:sp>
      </p:grpSp>
      <p:pic>
        <p:nvPicPr>
          <p:cNvPr id="17" name="그림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0609" y="2684731"/>
            <a:ext cx="5221309" cy="3698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7116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31337" y="750849"/>
            <a:ext cx="6020263" cy="9131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5334" dirty="0">
                <a:latin typeface="a꽃피는봄" panose="02020600000000000000" pitchFamily="18" charset="-127"/>
                <a:ea typeface="a꽃피는봄" panose="02020600000000000000" pitchFamily="18" charset="-127"/>
              </a:rPr>
              <a:t>프로젝트 도메인 선정 </a:t>
            </a:r>
            <a:endParaRPr lang="en-US" sz="5334" dirty="0">
              <a:latin typeface="a꽃피는봄" panose="02020600000000000000" pitchFamily="18" charset="-127"/>
              <a:ea typeface="a꽃피는봄" panose="02020600000000000000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93469" y="1953036"/>
            <a:ext cx="6096000" cy="97469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Aft>
                <a:spcPts val="800"/>
              </a:spcAft>
            </a:pPr>
            <a:r>
              <a:rPr lang="ko-KR" altLang="en-US" sz="2667" b="1" dirty="0">
                <a:latin typeface="a꽃피는봄" panose="02020600000000000000" pitchFamily="18" charset="-127"/>
                <a:ea typeface="a꽃피는봄" panose="02020600000000000000" pitchFamily="18" charset="-127"/>
              </a:rPr>
              <a:t>데이터 가공</a:t>
            </a:r>
            <a:endParaRPr lang="ko-KR" altLang="en-US" sz="2667" dirty="0">
              <a:latin typeface="a꽃피는봄" panose="02020600000000000000" pitchFamily="18" charset="-127"/>
              <a:ea typeface="a꽃피는봄" panose="02020600000000000000" pitchFamily="18" charset="-127"/>
            </a:endParaRPr>
          </a:p>
          <a:p>
            <a:pPr lvl="1">
              <a:lnSpc>
                <a:spcPct val="150000"/>
              </a:lnSpc>
              <a:spcAft>
                <a:spcPts val="800"/>
              </a:spcAft>
            </a:pPr>
            <a:r>
              <a:rPr lang="ko-KR" altLang="en-US" sz="1600" dirty="0">
                <a:latin typeface="a꽃피는봄" panose="02020600000000000000" pitchFamily="18" charset="-127"/>
                <a:ea typeface="a꽃피는봄" panose="02020600000000000000" pitchFamily="18" charset="-127"/>
              </a:rPr>
              <a:t>불필요한 특수문자</a:t>
            </a:r>
            <a:r>
              <a:rPr lang="en-US" altLang="ko-KR" sz="1600" dirty="0">
                <a:latin typeface="a꽃피는봄" panose="02020600000000000000" pitchFamily="18" charset="-127"/>
                <a:ea typeface="a꽃피는봄" panose="02020600000000000000" pitchFamily="18" charset="-127"/>
              </a:rPr>
              <a:t>, </a:t>
            </a:r>
            <a:r>
              <a:rPr lang="ko-KR" altLang="en-US" sz="1600" dirty="0">
                <a:latin typeface="a꽃피는봄" panose="02020600000000000000" pitchFamily="18" charset="-127"/>
                <a:ea typeface="a꽃피는봄" panose="02020600000000000000" pitchFamily="18" charset="-127"/>
              </a:rPr>
              <a:t>한자</a:t>
            </a:r>
            <a:r>
              <a:rPr lang="en-US" altLang="ko-KR" sz="1600" dirty="0">
                <a:latin typeface="a꽃피는봄" panose="02020600000000000000" pitchFamily="18" charset="-127"/>
                <a:ea typeface="a꽃피는봄" panose="02020600000000000000" pitchFamily="18" charset="-127"/>
              </a:rPr>
              <a:t>, </a:t>
            </a:r>
            <a:r>
              <a:rPr lang="ko-KR" altLang="en-US" sz="1600" dirty="0">
                <a:latin typeface="a꽃피는봄" panose="02020600000000000000" pitchFamily="18" charset="-127"/>
                <a:ea typeface="a꽃피는봄" panose="02020600000000000000" pitchFamily="18" charset="-127"/>
              </a:rPr>
              <a:t>영어 이외의 외국어 제거 </a:t>
            </a:r>
            <a:endParaRPr lang="en-US" altLang="ko-KR" sz="1600" dirty="0">
              <a:latin typeface="a꽃피는봄" panose="02020600000000000000" pitchFamily="18" charset="-127"/>
              <a:ea typeface="a꽃피는봄" panose="02020600000000000000" pitchFamily="18" charset="-127"/>
            </a:endParaRPr>
          </a:p>
        </p:txBody>
      </p:sp>
      <p:pic>
        <p:nvPicPr>
          <p:cNvPr id="6146" name="Picture 2" descr="https://lh4.googleusercontent.com/VvHmv5ykChtzd_Lu44XEACricmXOV3DUG7MVuoClimnsPgouGIEjmVEPQml0AHP75byeZznSFugVD-KDCnJ30nqRHXbKjA_yLeM_9oADYK-IZQmNizrCIKva8nV4Qi7mkgOaNAdPYChl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893"/>
          <a:stretch/>
        </p:blipFill>
        <p:spPr bwMode="auto">
          <a:xfrm>
            <a:off x="797223" y="2989853"/>
            <a:ext cx="4055411" cy="1194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ttps://lh5.googleusercontent.com/1OMAu13exClOEYEerTLGbL02aip5-G7Udt_GavKafIfGxorzPDJwgTRQoOzxhubB6iuIv5QnWqkW5zsWnz9N0CIVI2efoYbk_9qarNDLQbMeeuAtQyEaXxUnizFvJ3vO45g7a68A_PeI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0001" y="2992163"/>
            <a:ext cx="5015299" cy="2877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5994400" y="2589107"/>
            <a:ext cx="483016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>
              <a:spcAft>
                <a:spcPts val="800"/>
              </a:spcAft>
            </a:pPr>
            <a:r>
              <a:rPr lang="ko-KR" altLang="en-US" sz="1600" dirty="0">
                <a:latin typeface="a꽃피는봄" panose="02020600000000000000" pitchFamily="18" charset="-127"/>
                <a:ea typeface="a꽃피는봄" panose="02020600000000000000" pitchFamily="18" charset="-127"/>
              </a:rPr>
              <a:t>국가 </a:t>
            </a:r>
            <a:r>
              <a:rPr lang="ko-KR" altLang="en-US" sz="1600" dirty="0" err="1">
                <a:latin typeface="a꽃피는봄" panose="02020600000000000000" pitchFamily="18" charset="-127"/>
                <a:ea typeface="a꽃피는봄" panose="02020600000000000000" pitchFamily="18" charset="-127"/>
              </a:rPr>
              <a:t>데이터별</a:t>
            </a:r>
            <a:r>
              <a:rPr lang="ko-KR" altLang="en-US" sz="1600" dirty="0">
                <a:latin typeface="a꽃피는봄" panose="02020600000000000000" pitchFamily="18" charset="-127"/>
                <a:ea typeface="a꽃피는봄" panose="02020600000000000000" pitchFamily="18" charset="-127"/>
              </a:rPr>
              <a:t> 약 </a:t>
            </a:r>
            <a:r>
              <a:rPr lang="en-US" altLang="ko-KR" sz="1600" dirty="0">
                <a:latin typeface="a꽃피는봄" panose="02020600000000000000" pitchFamily="18" charset="-127"/>
                <a:ea typeface="a꽃피는봄" panose="02020600000000000000" pitchFamily="18" charset="-127"/>
              </a:rPr>
              <a:t>80-100</a:t>
            </a:r>
            <a:r>
              <a:rPr lang="ko-KR" altLang="en-US" sz="1600" dirty="0">
                <a:latin typeface="a꽃피는봄" panose="02020600000000000000" pitchFamily="18" charset="-127"/>
                <a:ea typeface="a꽃피는봄" panose="02020600000000000000" pitchFamily="18" charset="-127"/>
              </a:rPr>
              <a:t>개 사이의 질의응답 세트 구성</a:t>
            </a:r>
            <a:endParaRPr lang="en-US" altLang="ko-KR" sz="1600" dirty="0">
              <a:latin typeface="a꽃피는봄" panose="02020600000000000000" pitchFamily="18" charset="-127"/>
              <a:ea typeface="a꽃피는봄" panose="02020600000000000000" pitchFamily="18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/>
          <a:srcRect r="7380"/>
          <a:stretch/>
        </p:blipFill>
        <p:spPr>
          <a:xfrm>
            <a:off x="797224" y="4751475"/>
            <a:ext cx="4028777" cy="1803400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393469" y="4277636"/>
            <a:ext cx="46313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>
              <a:lnSpc>
                <a:spcPct val="150000"/>
              </a:lnSpc>
              <a:spcAft>
                <a:spcPts val="800"/>
              </a:spcAft>
            </a:pPr>
            <a:r>
              <a:rPr lang="ko-KR" altLang="en-US" sz="1600" dirty="0">
                <a:latin typeface="a꽃피는봄" panose="02020600000000000000" pitchFamily="18" charset="-127"/>
                <a:ea typeface="a꽃피는봄" panose="02020600000000000000" pitchFamily="18" charset="-127"/>
              </a:rPr>
              <a:t>통계치를 포함한 모든 수치는 </a:t>
            </a:r>
            <a:r>
              <a:rPr lang="en-US" altLang="ko-KR" sz="1600" dirty="0">
                <a:latin typeface="a꽃피는봄" panose="02020600000000000000" pitchFamily="18" charset="-127"/>
                <a:ea typeface="a꽃피는봄" panose="02020600000000000000" pitchFamily="18" charset="-127"/>
              </a:rPr>
              <a:t>22</a:t>
            </a:r>
            <a:r>
              <a:rPr lang="ko-KR" altLang="en-US" sz="1600" dirty="0">
                <a:latin typeface="a꽃피는봄" panose="02020600000000000000" pitchFamily="18" charset="-127"/>
                <a:ea typeface="a꽃피는봄" panose="02020600000000000000" pitchFamily="18" charset="-127"/>
              </a:rPr>
              <a:t>년 기준으로 최신화</a:t>
            </a:r>
            <a:endParaRPr lang="en-US" altLang="ko-KR" sz="1600" dirty="0">
              <a:latin typeface="a꽃피는봄" panose="02020600000000000000" pitchFamily="18" charset="-127"/>
              <a:ea typeface="a꽃피는봄" panose="02020600000000000000" pitchFamily="18" charset="-127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183114" y="254828"/>
            <a:ext cx="11738455" cy="348424"/>
            <a:chOff x="183114" y="254828"/>
            <a:chExt cx="11738455" cy="348424"/>
          </a:xfrm>
        </p:grpSpPr>
        <p:pic>
          <p:nvPicPr>
            <p:cNvPr id="15" name="Object 2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3114" y="254828"/>
              <a:ext cx="11738455" cy="54439"/>
            </a:xfrm>
            <a:prstGeom prst="rect">
              <a:avLst/>
            </a:prstGeom>
          </p:spPr>
        </p:pic>
        <p:pic>
          <p:nvPicPr>
            <p:cNvPr id="16" name="Object 2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3114" y="548813"/>
              <a:ext cx="11738455" cy="54439"/>
            </a:xfrm>
            <a:prstGeom prst="rect">
              <a:avLst/>
            </a:prstGeom>
          </p:spPr>
        </p:pic>
        <p:sp>
          <p:nvSpPr>
            <p:cNvPr id="18" name="Object 29"/>
            <p:cNvSpPr txBox="1"/>
            <p:nvPr/>
          </p:nvSpPr>
          <p:spPr>
            <a:xfrm>
              <a:off x="7467737" y="304239"/>
              <a:ext cx="4352244" cy="24622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r"/>
              <a:r>
                <a:rPr lang="ko-KR" altLang="en-US" sz="1000" kern="0" spc="200" dirty="0" err="1">
                  <a:solidFill>
                    <a:srgbClr val="000000"/>
                  </a:solidFill>
                  <a:latin typeface="a꽃피는봄" panose="02020600000000000000" pitchFamily="18" charset="-127"/>
                  <a:ea typeface="a꽃피는봄" panose="02020600000000000000" pitchFamily="18" charset="-127"/>
                  <a:cs typeface="a꽃피는봄" pitchFamily="34" charset="0"/>
                </a:rPr>
                <a:t>개발의민족</a:t>
              </a:r>
              <a:r>
                <a:rPr lang="ko-KR" altLang="en-US" sz="1000" kern="0" spc="200" dirty="0">
                  <a:solidFill>
                    <a:srgbClr val="000000"/>
                  </a:solidFill>
                  <a:latin typeface="a꽃피는봄" panose="02020600000000000000" pitchFamily="18" charset="-127"/>
                  <a:ea typeface="a꽃피는봄" panose="02020600000000000000" pitchFamily="18" charset="-127"/>
                  <a:cs typeface="a꽃피는봄" pitchFamily="34" charset="0"/>
                </a:rPr>
                <a:t>  </a:t>
              </a:r>
              <a:r>
                <a:rPr lang="en-US" altLang="ko-KR" sz="1000" kern="0" spc="200" dirty="0">
                  <a:solidFill>
                    <a:srgbClr val="000000"/>
                  </a:solidFill>
                  <a:latin typeface="a꽃피는봄" panose="02020600000000000000" pitchFamily="18" charset="-127"/>
                  <a:ea typeface="a꽃피는봄" panose="02020600000000000000" pitchFamily="18" charset="-127"/>
                  <a:cs typeface="a꽃피는봄" pitchFamily="34" charset="0"/>
                </a:rPr>
                <a:t>: </a:t>
              </a:r>
              <a:r>
                <a:rPr lang="ko-KR" altLang="en-US" sz="1000" kern="0" spc="200" dirty="0">
                  <a:solidFill>
                    <a:srgbClr val="000000"/>
                  </a:solidFill>
                  <a:latin typeface="a꽃피는봄" panose="02020600000000000000" pitchFamily="18" charset="-127"/>
                  <a:ea typeface="a꽃피는봄" panose="02020600000000000000" pitchFamily="18" charset="-127"/>
                  <a:cs typeface="a꽃피는봄" pitchFamily="34" charset="0"/>
                </a:rPr>
                <a:t>김경호</a:t>
              </a:r>
              <a:r>
                <a:rPr lang="en-US" altLang="ko-KR" sz="1000" kern="0" spc="200" dirty="0">
                  <a:solidFill>
                    <a:srgbClr val="000000"/>
                  </a:solidFill>
                  <a:latin typeface="a꽃피는봄" panose="02020600000000000000" pitchFamily="18" charset="-127"/>
                  <a:ea typeface="a꽃피는봄" panose="02020600000000000000" pitchFamily="18" charset="-127"/>
                  <a:cs typeface="a꽃피는봄" pitchFamily="34" charset="0"/>
                </a:rPr>
                <a:t>(</a:t>
              </a:r>
              <a:r>
                <a:rPr lang="ko-KR" altLang="en-US" sz="1000" kern="0" spc="200" dirty="0">
                  <a:solidFill>
                    <a:srgbClr val="000000"/>
                  </a:solidFill>
                  <a:latin typeface="a꽃피는봄" panose="02020600000000000000" pitchFamily="18" charset="-127"/>
                  <a:ea typeface="a꽃피는봄" panose="02020600000000000000" pitchFamily="18" charset="-127"/>
                  <a:cs typeface="a꽃피는봄" pitchFamily="34" charset="0"/>
                </a:rPr>
                <a:t>조장</a:t>
              </a:r>
              <a:r>
                <a:rPr lang="en-US" altLang="ko-KR" sz="1000" kern="0" spc="200" dirty="0">
                  <a:solidFill>
                    <a:srgbClr val="000000"/>
                  </a:solidFill>
                  <a:latin typeface="a꽃피는봄" panose="02020600000000000000" pitchFamily="18" charset="-127"/>
                  <a:ea typeface="a꽃피는봄" panose="02020600000000000000" pitchFamily="18" charset="-127"/>
                  <a:cs typeface="a꽃피는봄" pitchFamily="34" charset="0"/>
                </a:rPr>
                <a:t>), </a:t>
              </a:r>
              <a:r>
                <a:rPr lang="ko-KR" altLang="en-US" sz="1000" kern="0" spc="200" dirty="0" err="1">
                  <a:solidFill>
                    <a:srgbClr val="000000"/>
                  </a:solidFill>
                  <a:latin typeface="a꽃피는봄" panose="02020600000000000000" pitchFamily="18" charset="-127"/>
                  <a:ea typeface="a꽃피는봄" panose="02020600000000000000" pitchFamily="18" charset="-127"/>
                  <a:cs typeface="a꽃피는봄" pitchFamily="34" charset="0"/>
                </a:rPr>
                <a:t>김규희</a:t>
              </a:r>
              <a:r>
                <a:rPr lang="en-US" altLang="ko-KR" sz="1000" kern="0" spc="200" dirty="0">
                  <a:solidFill>
                    <a:srgbClr val="000000"/>
                  </a:solidFill>
                  <a:latin typeface="a꽃피는봄" panose="02020600000000000000" pitchFamily="18" charset="-127"/>
                  <a:ea typeface="a꽃피는봄" panose="02020600000000000000" pitchFamily="18" charset="-127"/>
                  <a:cs typeface="a꽃피는봄" pitchFamily="34" charset="0"/>
                </a:rPr>
                <a:t>, </a:t>
              </a:r>
              <a:r>
                <a:rPr lang="ko-KR" altLang="en-US" sz="1000" kern="0" spc="200" dirty="0">
                  <a:solidFill>
                    <a:srgbClr val="000000"/>
                  </a:solidFill>
                  <a:latin typeface="a꽃피는봄" panose="02020600000000000000" pitchFamily="18" charset="-127"/>
                  <a:ea typeface="a꽃피는봄" panose="02020600000000000000" pitchFamily="18" charset="-127"/>
                  <a:cs typeface="a꽃피는봄" pitchFamily="34" charset="0"/>
                </a:rPr>
                <a:t>김수연</a:t>
              </a:r>
              <a:r>
                <a:rPr lang="en-US" altLang="ko-KR" sz="1000" kern="0" spc="200" dirty="0">
                  <a:solidFill>
                    <a:srgbClr val="000000"/>
                  </a:solidFill>
                  <a:latin typeface="a꽃피는봄" panose="02020600000000000000" pitchFamily="18" charset="-127"/>
                  <a:ea typeface="a꽃피는봄" panose="02020600000000000000" pitchFamily="18" charset="-127"/>
                  <a:cs typeface="a꽃피는봄" pitchFamily="34" charset="0"/>
                </a:rPr>
                <a:t>, </a:t>
              </a:r>
              <a:r>
                <a:rPr lang="ko-KR" altLang="en-US" sz="1000" kern="0" spc="200" dirty="0">
                  <a:solidFill>
                    <a:srgbClr val="000000"/>
                  </a:solidFill>
                  <a:latin typeface="a꽃피는봄" panose="02020600000000000000" pitchFamily="18" charset="-127"/>
                  <a:ea typeface="a꽃피는봄" panose="02020600000000000000" pitchFamily="18" charset="-127"/>
                  <a:cs typeface="a꽃피는봄" pitchFamily="34" charset="0"/>
                </a:rPr>
                <a:t>김지혜</a:t>
              </a:r>
              <a:r>
                <a:rPr lang="en-US" altLang="ko-KR" sz="1000" kern="0" spc="200" dirty="0">
                  <a:solidFill>
                    <a:srgbClr val="000000"/>
                  </a:solidFill>
                  <a:latin typeface="a꽃피는봄" panose="02020600000000000000" pitchFamily="18" charset="-127"/>
                  <a:ea typeface="a꽃피는봄" panose="02020600000000000000" pitchFamily="18" charset="-127"/>
                  <a:cs typeface="a꽃피는봄" pitchFamily="34" charset="0"/>
                </a:rPr>
                <a:t>, </a:t>
              </a:r>
              <a:r>
                <a:rPr lang="ko-KR" altLang="en-US" sz="1000" kern="0" spc="200" dirty="0">
                  <a:solidFill>
                    <a:srgbClr val="000000"/>
                  </a:solidFill>
                  <a:latin typeface="a꽃피는봄" panose="02020600000000000000" pitchFamily="18" charset="-127"/>
                  <a:ea typeface="a꽃피는봄" panose="02020600000000000000" pitchFamily="18" charset="-127"/>
                  <a:cs typeface="a꽃피는봄" pitchFamily="34" charset="0"/>
                </a:rPr>
                <a:t>조명국</a:t>
              </a:r>
              <a:endParaRPr lang="en-US" sz="1200" spc="200" dirty="0">
                <a:latin typeface="a꽃피는봄" panose="02020600000000000000" pitchFamily="18" charset="-127"/>
                <a:ea typeface="a꽃피는봄" panose="02020600000000000000" pitchFamily="18" charset="-127"/>
              </a:endParaRPr>
            </a:p>
          </p:txBody>
        </p:sp>
        <p:sp>
          <p:nvSpPr>
            <p:cNvPr id="19" name="Object 31"/>
            <p:cNvSpPr txBox="1"/>
            <p:nvPr/>
          </p:nvSpPr>
          <p:spPr>
            <a:xfrm>
              <a:off x="273123" y="305110"/>
              <a:ext cx="1849529" cy="24622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ko-KR" altLang="en-US" sz="1000" kern="0" spc="200" dirty="0">
                  <a:solidFill>
                    <a:srgbClr val="000000"/>
                  </a:solidFill>
                  <a:latin typeface="a꽃피는봄" panose="02020600000000000000" pitchFamily="18" charset="-127"/>
                  <a:ea typeface="a꽃피는봄" panose="02020600000000000000" pitchFamily="18" charset="-127"/>
                  <a:cs typeface="a꽃피는봄" pitchFamily="34" charset="0"/>
                </a:rPr>
                <a:t>발표</a:t>
              </a:r>
              <a:r>
                <a:rPr lang="en-US" sz="1000" kern="0" spc="200" dirty="0">
                  <a:solidFill>
                    <a:srgbClr val="000000"/>
                  </a:solidFill>
                  <a:latin typeface="a꽃피는봄" panose="02020600000000000000" pitchFamily="18" charset="-127"/>
                  <a:ea typeface="a꽃피는봄" panose="02020600000000000000" pitchFamily="18" charset="-127"/>
                  <a:cs typeface="a꽃피는봄" pitchFamily="34" charset="0"/>
                </a:rPr>
                <a:t>일 2022.04.06</a:t>
              </a:r>
              <a:endParaRPr lang="en-US" sz="1200" spc="200" dirty="0">
                <a:latin typeface="a꽃피는봄" panose="02020600000000000000" pitchFamily="18" charset="-127"/>
                <a:ea typeface="a꽃피는봄" panose="02020600000000000000" pitchFamily="18" charset="-127"/>
              </a:endParaRPr>
            </a:p>
          </p:txBody>
        </p:sp>
        <p:sp>
          <p:nvSpPr>
            <p:cNvPr id="20" name="Object 32"/>
            <p:cNvSpPr txBox="1"/>
            <p:nvPr/>
          </p:nvSpPr>
          <p:spPr>
            <a:xfrm>
              <a:off x="3044956" y="311563"/>
              <a:ext cx="3731882" cy="25654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lvl="0" fontAlgn="base" latinLnBrk="1"/>
              <a:r>
                <a:rPr lang="en-US" altLang="ko-KR" sz="1067" spc="200" dirty="0">
                  <a:latin typeface="a꽃피는봄" panose="02020600000000000000" pitchFamily="18" charset="-127"/>
                  <a:ea typeface="a꽃피는봄" panose="02020600000000000000" pitchFamily="18" charset="-127"/>
                </a:rPr>
                <a:t>BERT </a:t>
              </a:r>
              <a:r>
                <a:rPr lang="ko-KR" altLang="en-US" sz="1067" spc="200" dirty="0">
                  <a:latin typeface="a꽃피는봄" panose="02020600000000000000" pitchFamily="18" charset="-127"/>
                  <a:ea typeface="a꽃피는봄" panose="02020600000000000000" pitchFamily="18" charset="-127"/>
                </a:rPr>
                <a:t>질의응답 학습을 위한 데이터 설계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483287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1">
      <a:majorFont>
        <a:latin typeface="a꽃피는봄"/>
        <a:ea typeface="a꽃피는봄"/>
        <a:cs typeface=""/>
      </a:majorFont>
      <a:minorFont>
        <a:latin typeface="a꽃피는봄"/>
        <a:ea typeface="a꽃피는봄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459</TotalTime>
  <Words>968</Words>
  <Application>Microsoft Macintosh PowerPoint</Application>
  <PresentationFormat>Widescreen</PresentationFormat>
  <Paragraphs>133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a뉴굴림4</vt:lpstr>
      <vt:lpstr>Arial</vt:lpstr>
      <vt:lpstr>맑은 고딕</vt:lpstr>
      <vt:lpstr>a꽃피는봄</vt:lpstr>
      <vt:lpstr>새굴림</vt:lpstr>
      <vt:lpstr>Office 테마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사용자</dc:creator>
  <cp:lastModifiedBy>Dean Kim</cp:lastModifiedBy>
  <cp:revision>43</cp:revision>
  <dcterms:created xsi:type="dcterms:W3CDTF">2022-04-04T15:08:57Z</dcterms:created>
  <dcterms:modified xsi:type="dcterms:W3CDTF">2022-04-13T04:56:23Z</dcterms:modified>
</cp:coreProperties>
</file>